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6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67" r:id="rId13"/>
  </p:sldIdLst>
  <p:sldSz cx="20104100" cy="11309350"/>
  <p:notesSz cx="20104100" cy="11309350"/>
  <p:embeddedFontLst>
    <p:embeddedFont>
      <p:font typeface="리디바탕" panose="020B0600000101010101" pitchFamily="50" charset="-127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pbNDt0jGhkpm9uuImR8dL3GKa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4"/>
    <p:restoredTop sz="96279" autoAdjust="0"/>
  </p:normalViewPr>
  <p:slideViewPr>
    <p:cSldViewPr snapToGrid="0">
      <p:cViewPr varScale="1">
        <p:scale>
          <a:sx n="68" d="100"/>
          <a:sy n="68" d="100"/>
        </p:scale>
        <p:origin x="606" y="90"/>
      </p:cViewPr>
      <p:guideLst>
        <p:guide orient="horz" pos="2880"/>
        <p:guide pos="216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</a:lstStyle>
          <a:p>
            <a:pPr algn="r"/>
            <a:fld id="{00000000-1234-1234-1234-123412341234}" type="slidenum">
              <a:rPr lang="en-US" sz="1200" smtClean="0"/>
              <a:pPr algn="r"/>
              <a:t>‹#›</a:t>
            </a:fld>
            <a:endParaRPr lang="en-US" sz="12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978A6CC6-2C97-4E0B-299D-0FD6F2735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FDF7AECC-22AC-38D3-BE8C-64E31FF1E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Sw</a:t>
            </a:r>
            <a:r>
              <a:rPr lang="en-US" dirty="0"/>
              <a:t> </a:t>
            </a:r>
            <a:r>
              <a:rPr lang="ko-KR" altLang="en-US" dirty="0"/>
              <a:t>디자인 영역인 </a:t>
            </a:r>
            <a:r>
              <a:rPr lang="en-US" altLang="ko-KR" dirty="0"/>
              <a:t>PS </a:t>
            </a:r>
            <a:r>
              <a:rPr lang="ko-KR" altLang="en-US" dirty="0"/>
              <a:t>영역의 역할입니다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 </a:t>
            </a:r>
            <a:r>
              <a:rPr lang="ko-KR" altLang="en-US" dirty="0"/>
              <a:t>영역의 </a:t>
            </a:r>
            <a:r>
              <a:rPr lang="en-US" altLang="ko-KR" dirty="0"/>
              <a:t>Switch</a:t>
            </a:r>
            <a:r>
              <a:rPr lang="ko-KR" altLang="en-US" dirty="0"/>
              <a:t>에서 전달된 트리거 신호를 확인하여 </a:t>
            </a:r>
            <a:r>
              <a:rPr lang="en-US" altLang="ko-KR" dirty="0" err="1"/>
              <a:t>Maxsonar</a:t>
            </a:r>
            <a:r>
              <a:rPr lang="en-US" altLang="ko-KR" dirty="0"/>
              <a:t>, DC Motor, Buzzer</a:t>
            </a:r>
            <a:r>
              <a:rPr lang="ko-KR" altLang="en-US" dirty="0"/>
              <a:t>의</a:t>
            </a:r>
            <a:r>
              <a:rPr lang="en-US" altLang="ko-KR" dirty="0"/>
              <a:t> ON/OFF</a:t>
            </a:r>
            <a:r>
              <a:rPr lang="ko-KR" altLang="en-US" dirty="0"/>
              <a:t>를 조작할 수 있도록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인터럽트가 완료되면 </a:t>
            </a:r>
            <a:r>
              <a:rPr lang="en-US" altLang="ko-KR" dirty="0"/>
              <a:t>IRQ Clear</a:t>
            </a:r>
            <a:r>
              <a:rPr lang="ko-KR" altLang="en-US" dirty="0"/>
              <a:t>을 잠시 활성화하였다가 종료합니다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각 </a:t>
            </a:r>
            <a:r>
              <a:rPr lang="en-US" altLang="ko-KR" dirty="0" err="1"/>
              <a:t>ip</a:t>
            </a:r>
            <a:r>
              <a:rPr lang="ko-KR" altLang="en-US" dirty="0"/>
              <a:t>들의 초기화와 시작 신호를 전송합니다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OLEDrgb</a:t>
            </a:r>
            <a:r>
              <a:rPr lang="ko-KR" altLang="en-US" dirty="0"/>
              <a:t>의 시작 신호를 </a:t>
            </a:r>
            <a:r>
              <a:rPr lang="en-US" altLang="ko-KR" dirty="0"/>
              <a:t>write</a:t>
            </a:r>
            <a:r>
              <a:rPr lang="ko-KR" altLang="en-US" dirty="0"/>
              <a:t>해주고</a:t>
            </a:r>
            <a:r>
              <a:rPr lang="en-US" altLang="ko-KR" dirty="0"/>
              <a:t>, </a:t>
            </a:r>
            <a:r>
              <a:rPr lang="ko-KR" altLang="en-US" dirty="0"/>
              <a:t>클럭 분주기의 분주비를 설정하고 초기 모듈들의 </a:t>
            </a:r>
            <a:r>
              <a:rPr lang="en-US" altLang="ko-KR" dirty="0"/>
              <a:t>enable </a:t>
            </a:r>
            <a:r>
              <a:rPr lang="ko-KR" altLang="en-US" dirty="0"/>
              <a:t>신호를 활성화 하게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4EA44B3C-EA7D-CCEA-FFD0-8A07778AC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6797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81682E31-67FA-92BD-1B9A-A6CBA041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C50E27D8-4584-3B5F-99AA-5D395B8EA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Sw</a:t>
            </a:r>
            <a:r>
              <a:rPr lang="en-US" dirty="0"/>
              <a:t> </a:t>
            </a:r>
            <a:r>
              <a:rPr lang="ko-KR" altLang="en-US" dirty="0"/>
              <a:t>디자인 영역인 </a:t>
            </a:r>
            <a:r>
              <a:rPr lang="en-US" altLang="ko-KR" dirty="0"/>
              <a:t>PS </a:t>
            </a:r>
            <a:r>
              <a:rPr lang="ko-KR" altLang="en-US" dirty="0"/>
              <a:t>영역의 역할입니다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 </a:t>
            </a:r>
            <a:r>
              <a:rPr lang="ko-KR" altLang="en-US" dirty="0"/>
              <a:t>영역의 </a:t>
            </a:r>
            <a:r>
              <a:rPr lang="en-US" altLang="ko-KR" dirty="0"/>
              <a:t>Switch</a:t>
            </a:r>
            <a:r>
              <a:rPr lang="ko-KR" altLang="en-US" dirty="0"/>
              <a:t>에서 전달된 트리거 신호를 확인하여 </a:t>
            </a:r>
            <a:r>
              <a:rPr lang="en-US" altLang="ko-KR" dirty="0" err="1"/>
              <a:t>Maxsonar</a:t>
            </a:r>
            <a:r>
              <a:rPr lang="en-US" altLang="ko-KR" dirty="0"/>
              <a:t>, DC Motor, Buzzer</a:t>
            </a:r>
            <a:r>
              <a:rPr lang="ko-KR" altLang="en-US" dirty="0"/>
              <a:t>의</a:t>
            </a:r>
            <a:r>
              <a:rPr lang="en-US" altLang="ko-KR" dirty="0"/>
              <a:t> ON/OFF</a:t>
            </a:r>
            <a:r>
              <a:rPr lang="ko-KR" altLang="en-US" dirty="0"/>
              <a:t>를 조작할 수 있도록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인터럽트가 완료되면 </a:t>
            </a:r>
            <a:r>
              <a:rPr lang="en-US" altLang="ko-KR" dirty="0"/>
              <a:t>IRQ Clear</a:t>
            </a:r>
            <a:r>
              <a:rPr lang="ko-KR" altLang="en-US" dirty="0"/>
              <a:t>을 잠시 활성화하였다가 종료합니다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각 </a:t>
            </a:r>
            <a:r>
              <a:rPr lang="en-US" altLang="ko-KR" dirty="0" err="1"/>
              <a:t>ip</a:t>
            </a:r>
            <a:r>
              <a:rPr lang="ko-KR" altLang="en-US" dirty="0"/>
              <a:t>들의 초기화와 시작 신호를 전송합니다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OLEDrgb</a:t>
            </a:r>
            <a:r>
              <a:rPr lang="ko-KR" altLang="en-US" dirty="0"/>
              <a:t>의 시작 신호를 </a:t>
            </a:r>
            <a:r>
              <a:rPr lang="en-US" altLang="ko-KR" dirty="0"/>
              <a:t>write</a:t>
            </a:r>
            <a:r>
              <a:rPr lang="ko-KR" altLang="en-US" dirty="0"/>
              <a:t>해주고</a:t>
            </a:r>
            <a:r>
              <a:rPr lang="en-US" altLang="ko-KR" dirty="0"/>
              <a:t>, </a:t>
            </a:r>
            <a:r>
              <a:rPr lang="ko-KR" altLang="en-US" dirty="0"/>
              <a:t>클럭 분주기의 분주비를 설정하고 초기 모듈들의 </a:t>
            </a:r>
            <a:r>
              <a:rPr lang="en-US" altLang="ko-KR" dirty="0"/>
              <a:t>enable </a:t>
            </a:r>
            <a:r>
              <a:rPr lang="ko-KR" altLang="en-US" dirty="0"/>
              <a:t>신호를 활성화 하게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59493050-3830-AF8E-56F4-CC4B4094A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498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1A5B3E3F-B893-DA64-1361-32750775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C5B79688-D4B0-103C-3026-ACEA399E6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팀은 </a:t>
            </a:r>
            <a:r>
              <a:rPr lang="en-US" altLang="ko-KR" dirty="0" err="1"/>
              <a:t>Pmod</a:t>
            </a:r>
            <a:r>
              <a:rPr lang="en-US" altLang="ko-KR" dirty="0"/>
              <a:t> </a:t>
            </a:r>
            <a:r>
              <a:rPr lang="ko-KR" altLang="en-US" dirty="0"/>
              <a:t>모듈로는 </a:t>
            </a:r>
            <a:r>
              <a:rPr lang="en-US" altLang="ko-KR" dirty="0"/>
              <a:t>MAXSONAR, </a:t>
            </a:r>
            <a:r>
              <a:rPr lang="en-US" altLang="ko-KR" dirty="0" err="1"/>
              <a:t>OLEDrgb</a:t>
            </a:r>
            <a:r>
              <a:rPr lang="ko-KR" altLang="en-US" dirty="0"/>
              <a:t> 두 가지를 사용하였고</a:t>
            </a:r>
            <a:r>
              <a:rPr lang="en-US" altLang="ko-KR" dirty="0"/>
              <a:t>, </a:t>
            </a:r>
            <a:r>
              <a:rPr lang="ko-KR" altLang="en-US" dirty="0"/>
              <a:t>추가로 </a:t>
            </a:r>
            <a:r>
              <a:rPr lang="en-US" altLang="ko-KR" dirty="0"/>
              <a:t>Buzzer</a:t>
            </a:r>
            <a:r>
              <a:rPr lang="ko-KR" altLang="en-US" dirty="0"/>
              <a:t>와 </a:t>
            </a:r>
            <a:r>
              <a:rPr lang="en-US" altLang="ko-KR" dirty="0"/>
              <a:t>DC </a:t>
            </a:r>
            <a:r>
              <a:rPr lang="ko-KR" altLang="en-US" dirty="0"/>
              <a:t>모터를 연결하였습니다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전체적인 </a:t>
            </a:r>
            <a:r>
              <a:rPr lang="en-US" altLang="ko-KR" dirty="0"/>
              <a:t>flow</a:t>
            </a:r>
            <a:r>
              <a:rPr lang="ko-KR" altLang="en-US" dirty="0"/>
              <a:t>는 </a:t>
            </a:r>
            <a:r>
              <a:rPr lang="en-US" altLang="ko-KR" dirty="0" err="1"/>
              <a:t>Maxsonar</a:t>
            </a:r>
            <a:r>
              <a:rPr lang="ko-KR" altLang="en-US" dirty="0"/>
              <a:t>로 거리를 측정하여 </a:t>
            </a:r>
            <a:r>
              <a:rPr lang="en-US" altLang="ko-KR" dirty="0" err="1"/>
              <a:t>OLEDrgb</a:t>
            </a:r>
            <a:r>
              <a:rPr lang="ko-KR" altLang="en-US" dirty="0"/>
              <a:t>에 색깔 막대를 표현하고</a:t>
            </a:r>
            <a:r>
              <a:rPr lang="en-US" altLang="ko-KR" dirty="0"/>
              <a:t>, </a:t>
            </a:r>
            <a:r>
              <a:rPr lang="ko-KR" altLang="en-US" dirty="0" err="1"/>
              <a:t>부저와</a:t>
            </a:r>
            <a:r>
              <a:rPr lang="ko-KR" altLang="en-US" dirty="0"/>
              <a:t> 모터를 거리에 따라 다르게 </a:t>
            </a:r>
            <a:r>
              <a:rPr lang="ko-KR" altLang="en-US" dirty="0" err="1"/>
              <a:t>구동시키는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색깔 막대 그래프는 거리가 멀 수록 녹색으로</a:t>
            </a:r>
            <a:r>
              <a:rPr lang="en-US" altLang="ko-KR" dirty="0"/>
              <a:t>, </a:t>
            </a:r>
            <a:r>
              <a:rPr lang="ko-KR" altLang="en-US" dirty="0"/>
              <a:t>가까울수록 적색으로 표시합니다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거리가 가까울 때 </a:t>
            </a:r>
            <a:r>
              <a:rPr lang="en-US" altLang="ko-KR" dirty="0"/>
              <a:t>Buzzer</a:t>
            </a:r>
            <a:r>
              <a:rPr lang="ko-KR" altLang="en-US" dirty="0"/>
              <a:t>로 경고음을 출력하고</a:t>
            </a:r>
            <a:r>
              <a:rPr lang="en-US" altLang="ko-KR" dirty="0"/>
              <a:t>, </a:t>
            </a:r>
            <a:r>
              <a:rPr lang="ko-KR" altLang="en-US" dirty="0"/>
              <a:t>모터의 속도를 감소시킵니다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744BA845-AA3F-7B92-D02F-93E9C518E0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51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5EDBE567-CBBC-4135-C173-D6341E5E6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9025B01A-6D08-08CF-E596-BFC47E2E7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MAXSONAR</a:t>
            </a:r>
            <a:r>
              <a:rPr lang="ko-KR" altLang="en-US" dirty="0"/>
              <a:t>에서 거리를 인치단위로 측정하여 </a:t>
            </a:r>
            <a:r>
              <a:rPr lang="en-US" altLang="ko-KR" dirty="0"/>
              <a:t>8</a:t>
            </a:r>
            <a:r>
              <a:rPr lang="ko-KR" altLang="en-US" dirty="0"/>
              <a:t>비트 </a:t>
            </a:r>
            <a:r>
              <a:rPr lang="en-US" altLang="ko-KR" dirty="0"/>
              <a:t>distance </a:t>
            </a:r>
            <a:r>
              <a:rPr lang="ko-KR" altLang="en-US" dirty="0"/>
              <a:t>변수로 출력합니다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r>
              <a:rPr lang="ko-KR" altLang="en-US" dirty="0"/>
              <a:t>비트 거리 정보를 세가지 </a:t>
            </a:r>
            <a:r>
              <a:rPr lang="en-US" altLang="ko-KR" dirty="0" err="1"/>
              <a:t>ip</a:t>
            </a:r>
            <a:r>
              <a:rPr lang="ko-KR" altLang="en-US" dirty="0"/>
              <a:t>에서 수신하여 각각 구동하게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Switch</a:t>
            </a:r>
            <a:r>
              <a:rPr lang="ko-KR" altLang="en-US" dirty="0"/>
              <a:t>는 </a:t>
            </a:r>
            <a:r>
              <a:rPr lang="en-US" altLang="ko-KR" dirty="0"/>
              <a:t>MAXSONAR, DC Motor, Buzzer</a:t>
            </a:r>
            <a:r>
              <a:rPr lang="ko-KR" altLang="en-US" dirty="0"/>
              <a:t>의 </a:t>
            </a:r>
            <a:r>
              <a:rPr lang="en-US" altLang="ko-KR" dirty="0"/>
              <a:t>On/OFF</a:t>
            </a:r>
            <a:r>
              <a:rPr lang="ko-KR" altLang="en-US" dirty="0"/>
              <a:t>를 제어하는 장치로 인터럽트를 </a:t>
            </a:r>
            <a:r>
              <a:rPr lang="ko-KR" altLang="en-US" dirty="0" err="1"/>
              <a:t>활용해보고싶어서</a:t>
            </a:r>
            <a:r>
              <a:rPr lang="ko-KR" altLang="en-US" dirty="0"/>
              <a:t> 추가했습니다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프로세서는 각 </a:t>
            </a:r>
            <a:r>
              <a:rPr lang="en-US" altLang="ko-KR" dirty="0" err="1"/>
              <a:t>ip</a:t>
            </a:r>
            <a:r>
              <a:rPr lang="ko-KR" altLang="en-US" dirty="0"/>
              <a:t>들의 초기화</a:t>
            </a:r>
            <a:r>
              <a:rPr lang="en-US" altLang="ko-KR" dirty="0"/>
              <a:t>/</a:t>
            </a:r>
            <a:r>
              <a:rPr lang="ko-KR" altLang="en-US" dirty="0"/>
              <a:t>시작신호를 전송하고</a:t>
            </a:r>
            <a:r>
              <a:rPr lang="en-US" altLang="ko-KR" dirty="0"/>
              <a:t>, </a:t>
            </a:r>
            <a:r>
              <a:rPr lang="ko-KR" altLang="en-US" dirty="0"/>
              <a:t>인터럽트 신호를 받아 </a:t>
            </a:r>
            <a:r>
              <a:rPr lang="en-US" altLang="ko-KR" dirty="0" err="1"/>
              <a:t>ip</a:t>
            </a:r>
            <a:r>
              <a:rPr lang="ko-KR" altLang="en-US" dirty="0"/>
              <a:t>들의 </a:t>
            </a:r>
            <a:r>
              <a:rPr lang="en-US" altLang="ko-KR" dirty="0" err="1"/>
              <a:t>en</a:t>
            </a:r>
            <a:r>
              <a:rPr lang="en-US" altLang="ko-KR" dirty="0"/>
              <a:t> </a:t>
            </a:r>
            <a:r>
              <a:rPr lang="ko-KR" altLang="en-US" dirty="0"/>
              <a:t>신호를 제어합니다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A3214D5C-22B8-E7CF-A700-F6EDF84664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27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7C9E8473-38C2-7232-77BF-98C94D89B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685E234F-CED7-6CD4-3FEF-2BD52DCE0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MAXSONAR </a:t>
            </a:r>
            <a:r>
              <a:rPr lang="en-US" altLang="ko-KR" dirty="0" err="1"/>
              <a:t>ip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MAXSONAR</a:t>
            </a:r>
            <a:r>
              <a:rPr lang="ko-KR" altLang="en-US" dirty="0"/>
              <a:t>는 </a:t>
            </a:r>
            <a:r>
              <a:rPr lang="en-US" altLang="ko-KR" dirty="0"/>
              <a:t>PS</a:t>
            </a:r>
            <a:r>
              <a:rPr lang="ko-KR" altLang="en-US" dirty="0"/>
              <a:t>에서 </a:t>
            </a:r>
            <a:r>
              <a:rPr lang="en-US" altLang="ko-KR" dirty="0"/>
              <a:t>enable </a:t>
            </a:r>
            <a:r>
              <a:rPr lang="ko-KR" altLang="en-US" dirty="0"/>
              <a:t>신호를 </a:t>
            </a:r>
            <a:r>
              <a:rPr lang="ko-KR" altLang="en-US" dirty="0" err="1"/>
              <a:t>수신받습니다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RX</a:t>
            </a:r>
            <a:r>
              <a:rPr lang="ko-KR" altLang="en-US" dirty="0"/>
              <a:t> 신호와 연동하여 거리정보 수신을 활성화합니다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후 </a:t>
            </a:r>
            <a:r>
              <a:rPr lang="en-US" altLang="ko-KR" dirty="0"/>
              <a:t>PWM </a:t>
            </a:r>
            <a:r>
              <a:rPr lang="ko-KR" altLang="en-US" dirty="0"/>
              <a:t>핀에서 입력되는 파형의 </a:t>
            </a:r>
            <a:r>
              <a:rPr lang="en-US" altLang="ko-KR" dirty="0"/>
              <a:t>High </a:t>
            </a:r>
            <a:r>
              <a:rPr lang="ko-KR" altLang="en-US" dirty="0"/>
              <a:t>상태 지속 시간을 타이머를 활용하여 계산하여 거리 정보로 변환하게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튀는 값을 조금이나마 낮춰보기 위해 값이 </a:t>
            </a:r>
            <a:r>
              <a:rPr lang="en-US" altLang="ko-KR" dirty="0"/>
              <a:t>4</a:t>
            </a:r>
            <a:r>
              <a:rPr lang="ko-KR" altLang="en-US" dirty="0"/>
              <a:t>회 이상 연속된 경우 </a:t>
            </a:r>
            <a:r>
              <a:rPr lang="en-US" altLang="ko-KR" dirty="0"/>
              <a:t>distance</a:t>
            </a:r>
            <a:r>
              <a:rPr lang="ko-KR" altLang="en-US" dirty="0"/>
              <a:t>로 갱신하는 로직을 추가하여 값을 </a:t>
            </a:r>
            <a:r>
              <a:rPr lang="ko-KR" altLang="en-US" dirty="0" err="1"/>
              <a:t>안정화하도록</a:t>
            </a:r>
            <a:r>
              <a:rPr lang="ko-KR" altLang="en-US" dirty="0"/>
              <a:t> 설계하였습니다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7CF8D7F6-2BAD-9D43-48EC-CB34BF4B0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88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C20490E9-873F-BCB3-B867-7EF9D991F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A94AF453-7AB2-9F27-9E4C-C84717F1C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 err="1"/>
              <a:t>OLEDrgb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PS</a:t>
            </a:r>
            <a:r>
              <a:rPr lang="ko-KR" altLang="en-US" dirty="0"/>
              <a:t>에서 </a:t>
            </a:r>
            <a:r>
              <a:rPr lang="en-US" altLang="ko-KR" dirty="0"/>
              <a:t>start </a:t>
            </a:r>
            <a:r>
              <a:rPr lang="ko-KR" altLang="en-US" dirty="0"/>
              <a:t>신호를 </a:t>
            </a:r>
            <a:r>
              <a:rPr lang="ko-KR" altLang="en-US" dirty="0" err="1"/>
              <a:t>수신받아</a:t>
            </a:r>
            <a:r>
              <a:rPr lang="ko-KR" altLang="en-US" dirty="0"/>
              <a:t> </a:t>
            </a:r>
            <a:r>
              <a:rPr lang="en-US" altLang="ko-KR" dirty="0"/>
              <a:t>SPI </a:t>
            </a:r>
            <a:r>
              <a:rPr lang="ko-KR" altLang="en-US" dirty="0"/>
              <a:t>통신을 통해 초기화 시퀀스를 수행하게 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초기화 시퀀스 다음으로는 화면 전체를 하얗게 채워 배경을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이후는 </a:t>
            </a:r>
            <a:r>
              <a:rPr lang="en-US" altLang="ko-KR" dirty="0"/>
              <a:t>Distance </a:t>
            </a:r>
            <a:r>
              <a:rPr lang="ko-KR" altLang="en-US" dirty="0"/>
              <a:t>정보를 받아 색상 코드와 막대그래프의 높이를 설정하고 막대 그래프를 연속적으로 </a:t>
            </a:r>
            <a:r>
              <a:rPr lang="ko-KR" altLang="en-US" dirty="0" err="1"/>
              <a:t>그려나가는</a:t>
            </a:r>
            <a:r>
              <a:rPr lang="ko-KR" altLang="en-US" dirty="0"/>
              <a:t> 동작을 수행합니다</a:t>
            </a:r>
            <a:r>
              <a:rPr lang="en-US" altLang="ko-KR" dirty="0"/>
              <a:t>.</a:t>
            </a:r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8312A3A5-B798-669C-AD06-90B08471DF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26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60FD59DA-8587-C5A4-B4EB-4ADA0EB0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EFBA47E8-1537-33AD-6745-12D0166D67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DC</a:t>
            </a:r>
            <a:r>
              <a:rPr lang="ko-KR" altLang="en-US" dirty="0"/>
              <a:t>모터입니다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PS</a:t>
            </a:r>
            <a:r>
              <a:rPr lang="ko-KR" altLang="en-US" dirty="0"/>
              <a:t>에서 모터의 동작 사양에 맞게 클럭의 분주비율을 설정하고</a:t>
            </a:r>
            <a:r>
              <a:rPr lang="en-US" altLang="ko-KR" dirty="0"/>
              <a:t>, </a:t>
            </a:r>
            <a:r>
              <a:rPr lang="ko-KR" altLang="en-US" dirty="0"/>
              <a:t>입력된 값을 바탕으로</a:t>
            </a:r>
            <a:r>
              <a:rPr lang="en-US" altLang="ko-KR" dirty="0"/>
              <a:t> </a:t>
            </a:r>
            <a:r>
              <a:rPr lang="ko-KR" altLang="en-US" dirty="0"/>
              <a:t>클럭을 분주합니다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en-US" altLang="ko-KR" dirty="0"/>
              <a:t>8</a:t>
            </a:r>
            <a:r>
              <a:rPr lang="ko-KR" altLang="en-US" dirty="0"/>
              <a:t>비트 거리 정보를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PWM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비트 </a:t>
            </a:r>
            <a:r>
              <a:rPr lang="en-US" altLang="ko-KR" dirty="0"/>
              <a:t>Duty</a:t>
            </a:r>
            <a:r>
              <a:rPr lang="ko-KR" altLang="en-US" dirty="0"/>
              <a:t>값을 출력하는 </a:t>
            </a:r>
            <a:r>
              <a:rPr lang="en-US" altLang="ko-KR" dirty="0" err="1"/>
              <a:t>pwm_controller</a:t>
            </a:r>
            <a:r>
              <a:rPr lang="en-US" altLang="ko-KR" dirty="0"/>
              <a:t> </a:t>
            </a:r>
            <a:r>
              <a:rPr lang="ko-KR" altLang="en-US" dirty="0"/>
              <a:t>모듈을 거쳐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Duty</a:t>
            </a:r>
            <a:r>
              <a:rPr lang="ko-KR" altLang="en-US" dirty="0"/>
              <a:t>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dirty="0"/>
              <a:t>PWM </a:t>
            </a:r>
            <a:r>
              <a:rPr lang="ko-KR" altLang="en-US" dirty="0"/>
              <a:t>신호를 생성하게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DC </a:t>
            </a:r>
            <a:r>
              <a:rPr lang="ko-KR" altLang="en-US" dirty="0"/>
              <a:t>모터 구동을 위해 </a:t>
            </a:r>
            <a:r>
              <a:rPr lang="en-US" altLang="ko-KR" dirty="0"/>
              <a:t>5V </a:t>
            </a:r>
            <a:r>
              <a:rPr lang="ko-KR" altLang="en-US" dirty="0"/>
              <a:t>어댑터를 추가하였습니다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912407E4-3895-63A6-749B-490770F16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97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7D28A4B2-1D4D-131B-F280-FF4BC920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FB690211-DEBB-49CC-1CA3-CC1FD4509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CBC9AB60-6F9A-94AB-EBC4-A87B84761B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400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8A3E34AF-1836-8962-D6A3-8CD9117F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1B5E86DC-DB1E-D783-B599-9682CF3FD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PS </a:t>
            </a:r>
            <a:r>
              <a:rPr lang="ko-KR" altLang="en-US" dirty="0"/>
              <a:t>영역에서 인터럽트를 한번 사용해보고 싶어서 스위치 로직을 추가하였습니다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하드웨어로 구성한 스위치 </a:t>
            </a:r>
            <a:r>
              <a:rPr lang="en-US" altLang="ko-KR" dirty="0" err="1"/>
              <a:t>ip</a:t>
            </a:r>
            <a:r>
              <a:rPr lang="ko-KR" altLang="en-US" dirty="0"/>
              <a:t>에서는 간단한 동기화기 설계를 통해 입력 스위치 값을 </a:t>
            </a:r>
            <a:r>
              <a:rPr lang="en-US" altLang="ko-KR" dirty="0"/>
              <a:t>slv_reg0</a:t>
            </a:r>
            <a:r>
              <a:rPr lang="ko-KR" altLang="en-US" dirty="0"/>
              <a:t>에 연결하였고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스위치 값이 변화될 때</a:t>
            </a:r>
            <a:r>
              <a:rPr lang="en-US" altLang="ko-KR" dirty="0"/>
              <a:t>, </a:t>
            </a:r>
            <a:r>
              <a:rPr lang="ko-KR" altLang="en-US" dirty="0"/>
              <a:t>인터럽트 트리거 신호를 활성화합니다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slv_reg1</a:t>
            </a:r>
            <a:r>
              <a:rPr lang="ko-KR" altLang="en-US" dirty="0"/>
              <a:t>에서 인터럽트 트리거 클리어 신호를 </a:t>
            </a:r>
            <a:r>
              <a:rPr lang="en-US" altLang="ko-KR" dirty="0"/>
              <a:t>Read</a:t>
            </a:r>
            <a:r>
              <a:rPr lang="ko-KR" altLang="en-US" dirty="0"/>
              <a:t>하여 </a:t>
            </a:r>
            <a:r>
              <a:rPr lang="en-US" altLang="ko-KR" dirty="0"/>
              <a:t>PS</a:t>
            </a:r>
            <a:r>
              <a:rPr lang="ko-KR" altLang="en-US" dirty="0"/>
              <a:t> 영역에서 인터럽트가 종료되었을 때 인터럽트 트리거 신호를 비활성화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C68C2823-A8E9-67D5-D269-6E31F77EE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082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72CC807D-A422-802C-86E2-477B9511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>
            <a:extLst>
              <a:ext uri="{FF2B5EF4-FFF2-40B4-BE49-F238E27FC236}">
                <a16:creationId xmlns:a16="http://schemas.microsoft.com/office/drawing/2014/main" id="{F78A9AF8-B7F8-B42D-47C4-AE98B0054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Sw</a:t>
            </a:r>
            <a:r>
              <a:rPr lang="en-US" dirty="0"/>
              <a:t> </a:t>
            </a:r>
            <a:r>
              <a:rPr lang="ko-KR" altLang="en-US" dirty="0"/>
              <a:t>디자인 영역인 </a:t>
            </a:r>
            <a:r>
              <a:rPr lang="en-US" altLang="ko-KR" dirty="0"/>
              <a:t>PS </a:t>
            </a:r>
            <a:r>
              <a:rPr lang="ko-KR" altLang="en-US" dirty="0"/>
              <a:t>영역의 역할입니다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 </a:t>
            </a:r>
            <a:r>
              <a:rPr lang="ko-KR" altLang="en-US" dirty="0"/>
              <a:t>영역의 </a:t>
            </a:r>
            <a:r>
              <a:rPr lang="en-US" altLang="ko-KR" dirty="0"/>
              <a:t>Switch</a:t>
            </a:r>
            <a:r>
              <a:rPr lang="ko-KR" altLang="en-US" dirty="0"/>
              <a:t>에서 전달된 트리거 신호를 확인하여 </a:t>
            </a:r>
            <a:r>
              <a:rPr lang="en-US" altLang="ko-KR" dirty="0" err="1"/>
              <a:t>Maxsonar</a:t>
            </a:r>
            <a:r>
              <a:rPr lang="en-US" altLang="ko-KR" dirty="0"/>
              <a:t>, DC Motor, Buzzer</a:t>
            </a:r>
            <a:r>
              <a:rPr lang="ko-KR" altLang="en-US" dirty="0"/>
              <a:t>의</a:t>
            </a:r>
            <a:r>
              <a:rPr lang="en-US" altLang="ko-KR" dirty="0"/>
              <a:t> ON/OFF</a:t>
            </a:r>
            <a:r>
              <a:rPr lang="ko-KR" altLang="en-US" dirty="0"/>
              <a:t>를 조작할 수 있도록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인터럽트가 완료되면 </a:t>
            </a:r>
            <a:r>
              <a:rPr lang="en-US" altLang="ko-KR" dirty="0"/>
              <a:t>IRQ Clear</a:t>
            </a:r>
            <a:r>
              <a:rPr lang="ko-KR" altLang="en-US" dirty="0"/>
              <a:t>을 잠시 활성화하였다가 종료합니다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각 </a:t>
            </a:r>
            <a:r>
              <a:rPr lang="en-US" altLang="ko-KR" dirty="0" err="1"/>
              <a:t>ip</a:t>
            </a:r>
            <a:r>
              <a:rPr lang="ko-KR" altLang="en-US" dirty="0"/>
              <a:t>들의 초기화와 시작 신호를 전송합니다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OLEDrgb</a:t>
            </a:r>
            <a:r>
              <a:rPr lang="ko-KR" altLang="en-US" dirty="0"/>
              <a:t>의 시작 신호를 </a:t>
            </a:r>
            <a:r>
              <a:rPr lang="en-US" altLang="ko-KR" dirty="0"/>
              <a:t>write</a:t>
            </a:r>
            <a:r>
              <a:rPr lang="ko-KR" altLang="en-US" dirty="0"/>
              <a:t>해주고</a:t>
            </a:r>
            <a:r>
              <a:rPr lang="en-US" altLang="ko-KR" dirty="0"/>
              <a:t>, </a:t>
            </a:r>
            <a:r>
              <a:rPr lang="ko-KR" altLang="en-US" dirty="0"/>
              <a:t>클럭 분주기의 분주비를 설정하고 초기 모듈들의 </a:t>
            </a:r>
            <a:r>
              <a:rPr lang="en-US" altLang="ko-KR" dirty="0"/>
              <a:t>enable </a:t>
            </a:r>
            <a:r>
              <a:rPr lang="ko-KR" altLang="en-US" dirty="0"/>
              <a:t>신호를 활성화 하게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8" name="Google Shape;238;p11:notes">
            <a:extLst>
              <a:ext uri="{FF2B5EF4-FFF2-40B4-BE49-F238E27FC236}">
                <a16:creationId xmlns:a16="http://schemas.microsoft.com/office/drawing/2014/main" id="{2B94B495-46BB-FD6D-9F5B-94E451102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858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7" name="Google Shape;17;p1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3" name="Google Shape;23;p1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lang="ko-KR" altLang="en-US" dirty="0"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리디바탕" panose="020B0600000101010101" pitchFamily="50" charset="-127"/>
                <a:ea typeface="리디바탕" panose="020B0600000101010101" pitchFamily="50" charset="-127"/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-5241" y="-140724"/>
            <a:ext cx="20104100" cy="11450074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b="1" dirty="0">
              <a:solidFill>
                <a:schemeClr val="lt1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15255650" y="676081"/>
            <a:ext cx="1687194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15255650" y="1217780"/>
            <a:ext cx="1687195" cy="396240"/>
          </a:xfrm>
          <a:custGeom>
            <a:avLst/>
            <a:gdLst/>
            <a:ahLst/>
            <a:cxnLst/>
            <a:rect l="l" t="t" r="r" b="b"/>
            <a:pathLst>
              <a:path w="1687194" h="396240" extrusionOk="0">
                <a:moveTo>
                  <a:pt x="1687060" y="0"/>
                </a:moveTo>
                <a:lnTo>
                  <a:pt x="0" y="0"/>
                </a:lnTo>
                <a:lnTo>
                  <a:pt x="0" y="395736"/>
                </a:lnTo>
                <a:lnTo>
                  <a:pt x="1687060" y="395736"/>
                </a:lnTo>
                <a:lnTo>
                  <a:pt x="16870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-1109" y="690304"/>
            <a:ext cx="2731135" cy="2731770"/>
          </a:xfrm>
          <a:custGeom>
            <a:avLst/>
            <a:gdLst/>
            <a:ahLst/>
            <a:cxnLst/>
            <a:rect l="l" t="t" r="r" b="b"/>
            <a:pathLst>
              <a:path w="2731135" h="2731770" extrusionOk="0">
                <a:moveTo>
                  <a:pt x="2730903" y="0"/>
                </a:moveTo>
                <a:lnTo>
                  <a:pt x="6408" y="0"/>
                </a:lnTo>
                <a:lnTo>
                  <a:pt x="0" y="6646"/>
                </a:lnTo>
                <a:lnTo>
                  <a:pt x="0" y="1820778"/>
                </a:lnTo>
                <a:lnTo>
                  <a:pt x="910137" y="1820778"/>
                </a:lnTo>
                <a:lnTo>
                  <a:pt x="910137" y="2731217"/>
                </a:lnTo>
                <a:lnTo>
                  <a:pt x="2725600" y="2731217"/>
                </a:lnTo>
                <a:lnTo>
                  <a:pt x="2730903" y="2726354"/>
                </a:lnTo>
                <a:lnTo>
                  <a:pt x="2730903" y="0"/>
                </a:lnTo>
                <a:close/>
              </a:path>
            </a:pathLst>
          </a:custGeom>
          <a:solidFill>
            <a:srgbClr val="202E5E"/>
          </a:solidFill>
          <a:ln w="12700">
            <a:solidFill>
              <a:schemeClr val="bg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5241" y="7871799"/>
            <a:ext cx="2714625" cy="2731770"/>
          </a:xfrm>
          <a:custGeom>
            <a:avLst/>
            <a:gdLst/>
            <a:ahLst/>
            <a:cxnLst/>
            <a:rect l="l" t="t" r="r" b="b"/>
            <a:pathLst>
              <a:path w="2714625" h="2731770" extrusionOk="0">
                <a:moveTo>
                  <a:pt x="2708950" y="0"/>
                </a:moveTo>
                <a:lnTo>
                  <a:pt x="0" y="0"/>
                </a:lnTo>
                <a:lnTo>
                  <a:pt x="0" y="2731217"/>
                </a:lnTo>
                <a:lnTo>
                  <a:pt x="2708485" y="2731217"/>
                </a:lnTo>
                <a:lnTo>
                  <a:pt x="2714102" y="2725286"/>
                </a:lnTo>
                <a:lnTo>
                  <a:pt x="2714102" y="1820778"/>
                </a:lnTo>
                <a:lnTo>
                  <a:pt x="1803688" y="1820778"/>
                </a:lnTo>
                <a:lnTo>
                  <a:pt x="1803688" y="910288"/>
                </a:lnTo>
                <a:lnTo>
                  <a:pt x="2714102" y="910288"/>
                </a:lnTo>
                <a:lnTo>
                  <a:pt x="2714102" y="5076"/>
                </a:lnTo>
                <a:lnTo>
                  <a:pt x="2708950" y="0"/>
                </a:lnTo>
                <a:close/>
              </a:path>
            </a:pathLst>
          </a:custGeom>
          <a:solidFill>
            <a:srgbClr val="202E5E"/>
          </a:solidFill>
          <a:ln w="12700">
            <a:solidFill>
              <a:schemeClr val="bg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17530932" y="1178102"/>
            <a:ext cx="1687152" cy="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FFFF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"/>
                <a:sym typeface="Nanum Gothic"/>
              </a:rPr>
              <a:t>이준식</a:t>
            </a:r>
            <a:r>
              <a:rPr lang="en-US" altLang="ko-KR" sz="2000" dirty="0">
                <a:solidFill>
                  <a:srgbClr val="FFFFFF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"/>
                <a:sym typeface="Nanum Gothic"/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"/>
                <a:sym typeface="Nanum Gothic"/>
              </a:rPr>
              <a:t>장민진</a:t>
            </a:r>
            <a:endParaRPr sz="2000" dirty="0">
              <a:latin typeface="리디바탕" panose="020B0600000101010101" pitchFamily="50" charset="-127"/>
              <a:ea typeface="리디바탕" panose="020B0600000101010101" pitchFamily="50" charset="-127"/>
              <a:cs typeface="NanumGothic"/>
              <a:sym typeface="Nanum Gothic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9154350" y="8552248"/>
            <a:ext cx="1006373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chemeClr val="lt1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Calibri"/>
                <a:sym typeface="Calibri"/>
              </a:rPr>
              <a:t>거리 감지 및 반응 시스템</a:t>
            </a:r>
            <a:endParaRPr sz="5000" b="1" dirty="0">
              <a:solidFill>
                <a:schemeClr val="lt1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15749568" y="662687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학과</a:t>
            </a:r>
            <a:endParaRPr sz="22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5749568" y="1217780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조원</a:t>
            </a:r>
            <a:endParaRPr sz="22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1109" y="4272576"/>
            <a:ext cx="2714625" cy="2731135"/>
          </a:xfrm>
          <a:custGeom>
            <a:avLst/>
            <a:gdLst/>
            <a:ahLst/>
            <a:cxnLst/>
            <a:rect l="l" t="t" r="r" b="b"/>
            <a:pathLst>
              <a:path w="2245995" h="2245359" extrusionOk="0">
                <a:moveTo>
                  <a:pt x="2239910" y="0"/>
                </a:moveTo>
                <a:lnTo>
                  <a:pt x="2233427" y="0"/>
                </a:lnTo>
                <a:lnTo>
                  <a:pt x="5340" y="0"/>
                </a:lnTo>
                <a:lnTo>
                  <a:pt x="0" y="5490"/>
                </a:lnTo>
                <a:lnTo>
                  <a:pt x="0" y="2245263"/>
                </a:lnTo>
                <a:lnTo>
                  <a:pt x="583471" y="2245263"/>
                </a:lnTo>
                <a:lnTo>
                  <a:pt x="1122726" y="1496813"/>
                </a:lnTo>
                <a:lnTo>
                  <a:pt x="1662169" y="2245263"/>
                </a:lnTo>
                <a:lnTo>
                  <a:pt x="2245401" y="2245263"/>
                </a:lnTo>
                <a:lnTo>
                  <a:pt x="2245401" y="5490"/>
                </a:lnTo>
                <a:lnTo>
                  <a:pt x="2239910" y="0"/>
                </a:lnTo>
                <a:close/>
              </a:path>
            </a:pathLst>
          </a:custGeom>
          <a:solidFill>
            <a:srgbClr val="202E5E">
              <a:alpha val="98000"/>
            </a:srgbClr>
          </a:solidFill>
          <a:ln w="12700">
            <a:solidFill>
              <a:schemeClr val="bg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530931" y="689555"/>
            <a:ext cx="16871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FFFFFF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"/>
                <a:sym typeface="Nanum Gothic"/>
              </a:rPr>
              <a:t>전기정보공학과</a:t>
            </a: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  <a:cs typeface="NanumGothic"/>
              <a:sym typeface="Nanum Gothic"/>
            </a:endParaRPr>
          </a:p>
        </p:txBody>
      </p:sp>
      <p:sp>
        <p:nvSpPr>
          <p:cNvPr id="19" name="Google Shape;55;p1">
            <a:extLst>
              <a:ext uri="{FF2B5EF4-FFF2-40B4-BE49-F238E27FC236}">
                <a16:creationId xmlns:a16="http://schemas.microsoft.com/office/drawing/2014/main" id="{182B185A-2F4B-D7C0-AC09-926B0FB9B63A}"/>
              </a:ext>
            </a:extLst>
          </p:cNvPr>
          <p:cNvSpPr txBox="1"/>
          <p:nvPr/>
        </p:nvSpPr>
        <p:spPr>
          <a:xfrm>
            <a:off x="15749568" y="1738226"/>
            <a:ext cx="7853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조원</a:t>
            </a:r>
            <a:endParaRPr sz="22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53;p1">
            <a:extLst>
              <a:ext uri="{FF2B5EF4-FFF2-40B4-BE49-F238E27FC236}">
                <a16:creationId xmlns:a16="http://schemas.microsoft.com/office/drawing/2014/main" id="{15412A20-5055-360D-CED4-67177D55A1FE}"/>
              </a:ext>
            </a:extLst>
          </p:cNvPr>
          <p:cNvSpPr txBox="1"/>
          <p:nvPr/>
        </p:nvSpPr>
        <p:spPr>
          <a:xfrm>
            <a:off x="9154350" y="7372421"/>
            <a:ext cx="1006373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000" b="1" dirty="0">
                <a:solidFill>
                  <a:schemeClr val="lt1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Calibri"/>
                <a:sym typeface="Calibri"/>
              </a:rPr>
              <a:t>SoC Term Project</a:t>
            </a:r>
            <a:endParaRPr sz="7000" b="1" dirty="0">
              <a:solidFill>
                <a:schemeClr val="lt1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845D7C62-F93B-7F6B-D56F-44309869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2E5C86E1-B06D-FB89-EA2D-48B59263C4A2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35412D44-06D4-7479-4823-1A52D7B5B84A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ED65383A-FC53-1934-4DB6-A11E48373A55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5" name="Google Shape;245;p11">
            <a:extLst>
              <a:ext uri="{FF2B5EF4-FFF2-40B4-BE49-F238E27FC236}">
                <a16:creationId xmlns:a16="http://schemas.microsoft.com/office/drawing/2014/main" id="{CF711BA0-9B9F-FFFA-5A20-C265EBA84E57}"/>
              </a:ext>
            </a:extLst>
          </p:cNvPr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246" name="Google Shape;246;p11">
            <a:extLst>
              <a:ext uri="{FF2B5EF4-FFF2-40B4-BE49-F238E27FC236}">
                <a16:creationId xmlns:a16="http://schemas.microsoft.com/office/drawing/2014/main" id="{5F5584E1-8005-039F-5097-866F9EE0FD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CA4AD5C5-20A8-D7E6-6D9E-62AB9AFD629B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0AC9C27F-5B82-8D0D-3BC2-CC7C214D8476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62A0F602-E1CD-F1C2-AB22-79516824CA55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07EDAB52-4918-A19A-FDE1-0609D013C697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2641BC64-F79D-99D4-F088-83A315A8E5B2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Software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3F733-83B7-4F7A-5B1B-2C87B214BCEC}"/>
              </a:ext>
            </a:extLst>
          </p:cNvPr>
          <p:cNvSpPr txBox="1"/>
          <p:nvPr/>
        </p:nvSpPr>
        <p:spPr>
          <a:xfrm>
            <a:off x="3788698" y="1045498"/>
            <a:ext cx="498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◈ </a:t>
            </a: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Function</a:t>
            </a:r>
            <a:endParaRPr lang="ko-KR" altLang="en-US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CC51D-5F60-B2E0-BE7D-62ABC006CE94}"/>
              </a:ext>
            </a:extLst>
          </p:cNvPr>
          <p:cNvSpPr txBox="1"/>
          <p:nvPr/>
        </p:nvSpPr>
        <p:spPr>
          <a:xfrm>
            <a:off x="3788698" y="1914987"/>
            <a:ext cx="5735130" cy="658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Main </a:t>
            </a:r>
            <a:r>
              <a:rPr lang="ko-KR" altLang="en-US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함수</a:t>
            </a:r>
            <a:endParaRPr lang="en-US" altLang="ko-KR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Init System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Init Start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신호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Write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클럭 분주기의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Div Factor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설정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초기 모듈의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Enable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,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rst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 설정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리디바탕" panose="020B0600000101010101" pitchFamily="50" charset="-127"/>
                <a:ea typeface="리디바탕" panose="020B0600000101010101" pitchFamily="50" charset="-127"/>
                <a:cs typeface="Arial"/>
                <a:sym typeface="Arial"/>
              </a:rPr>
              <a:t>- Waiting Logic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스위치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(bit 3)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이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이 될 때까지 대기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리디바탕" panose="020B0600000101010101" pitchFamily="50" charset="-127"/>
                <a:ea typeface="리디바탕" panose="020B0600000101010101" pitchFamily="50" charset="-127"/>
                <a:cs typeface="Arial"/>
                <a:sym typeface="Arial"/>
              </a:rPr>
              <a:t>- Distance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리디바탕" panose="020B0600000101010101" pitchFamily="50" charset="-127"/>
                <a:ea typeface="리디바탕" panose="020B0600000101010101" pitchFamily="50" charset="-127"/>
                <a:cs typeface="Arial"/>
                <a:sym typeface="Arial"/>
              </a:rPr>
              <a:t>호출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리디바탕" panose="020B0600000101010101" pitchFamily="50" charset="-127"/>
              <a:ea typeface="리디바탕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☞ 무한 루프를 활용하여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Distance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함수 호출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6" name="그림 5" descr="스크린샷, 텍스트, 도표, 원이(가) 표시된 사진&#10;&#10;자동 생성된 설명">
            <a:extLst>
              <a:ext uri="{FF2B5EF4-FFF2-40B4-BE49-F238E27FC236}">
                <a16:creationId xmlns:a16="http://schemas.microsoft.com/office/drawing/2014/main" id="{49937C82-38E9-83F7-190B-DC2F813B52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75" t="19253" r="11482" b="18486"/>
          <a:stretch/>
        </p:blipFill>
        <p:spPr>
          <a:xfrm>
            <a:off x="9751433" y="3026686"/>
            <a:ext cx="10224215" cy="52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C18699DE-6241-E8AC-2088-7A594EAC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1C7E62BC-1494-FA79-18C7-E076474E68A0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55DF7064-AAC2-FB13-BF1B-DEA5918CFBD8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4B778CAD-040E-C480-26CA-988A4096D8B7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5" name="Google Shape;245;p11">
            <a:extLst>
              <a:ext uri="{FF2B5EF4-FFF2-40B4-BE49-F238E27FC236}">
                <a16:creationId xmlns:a16="http://schemas.microsoft.com/office/drawing/2014/main" id="{912F4329-C9B9-3227-8971-9C0E9A7EF9FB}"/>
              </a:ext>
            </a:extLst>
          </p:cNvPr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246" name="Google Shape;246;p11">
            <a:extLst>
              <a:ext uri="{FF2B5EF4-FFF2-40B4-BE49-F238E27FC236}">
                <a16:creationId xmlns:a16="http://schemas.microsoft.com/office/drawing/2014/main" id="{DF27ED9A-A898-E24B-9038-9CF03E83E9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DA68FDE8-AA68-9B42-60AC-08163664CC05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59165E7E-5F30-0BE7-56E9-9282EE9F87B5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E5311B3C-EF1E-B7BE-AD7B-08BC0BC0CD58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9608CE4F-8DDD-0EE3-E676-70EF0D7B489F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E23686E3-A70E-BF44-F8B9-8BC2A610B6D1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Software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67168-5F5B-F3DC-FFAF-4AC05D848056}"/>
              </a:ext>
            </a:extLst>
          </p:cNvPr>
          <p:cNvSpPr txBox="1"/>
          <p:nvPr/>
        </p:nvSpPr>
        <p:spPr>
          <a:xfrm>
            <a:off x="3788698" y="1045498"/>
            <a:ext cx="498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◈ </a:t>
            </a: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Function</a:t>
            </a:r>
            <a:endParaRPr lang="ko-KR" altLang="en-US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78A70-9575-9253-2D53-C52F9CEFD121}"/>
              </a:ext>
            </a:extLst>
          </p:cNvPr>
          <p:cNvSpPr txBox="1"/>
          <p:nvPr/>
        </p:nvSpPr>
        <p:spPr>
          <a:xfrm>
            <a:off x="3788699" y="1552576"/>
            <a:ext cx="13945234" cy="289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3.   Data Handling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Distance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0 ~ 63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범위로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Saturation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거리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값을 바탕으로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Mode, Color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결정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, DC Motor, Buzzer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로 각 모듈에 사용되는 데이터를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Write</a:t>
            </a: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E98D383-A07E-C29F-B197-EB61F850D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565" y="4254917"/>
            <a:ext cx="8198969" cy="624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5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 rot="10800000" flipH="1">
            <a:off x="-6350" y="-1"/>
            <a:ext cx="20110450" cy="11309350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58" name="Google Shape;258;p12"/>
          <p:cNvSpPr txBox="1"/>
          <p:nvPr/>
        </p:nvSpPr>
        <p:spPr>
          <a:xfrm>
            <a:off x="5533770" y="4623622"/>
            <a:ext cx="903021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 err="1">
                <a:solidFill>
                  <a:srgbClr val="FFFFFF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감사합니다</a:t>
            </a:r>
            <a:endParaRPr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A30ED82F-7B2C-45EB-684D-82F6E462B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제품, 플래시 메모리이(가) 표시된 사진&#10;&#10;자동 생성된 설명">
            <a:extLst>
              <a:ext uri="{FF2B5EF4-FFF2-40B4-BE49-F238E27FC236}">
                <a16:creationId xmlns:a16="http://schemas.microsoft.com/office/drawing/2014/main" id="{432DF097-9207-5E10-DC8D-C3284DE7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328" y="1832090"/>
            <a:ext cx="9054698" cy="7938752"/>
          </a:xfrm>
          <a:prstGeom prst="rect">
            <a:avLst/>
          </a:prstGeom>
        </p:spPr>
      </p:pic>
      <p:pic>
        <p:nvPicPr>
          <p:cNvPr id="240" name="Google Shape;240;p11">
            <a:extLst>
              <a:ext uri="{FF2B5EF4-FFF2-40B4-BE49-F238E27FC236}">
                <a16:creationId xmlns:a16="http://schemas.microsoft.com/office/drawing/2014/main" id="{DAB74888-2087-A65F-6ABB-B987C11923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3124" y="2168398"/>
            <a:ext cx="7497852" cy="746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1037EC22-30C4-FFF7-6A92-6D46134B2DB7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C4B57DE0-6C24-118C-D097-EA5E71CD5498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3" name="Google Shape;243;p11">
            <a:extLst>
              <a:ext uri="{FF2B5EF4-FFF2-40B4-BE49-F238E27FC236}">
                <a16:creationId xmlns:a16="http://schemas.microsoft.com/office/drawing/2014/main" id="{A1350924-8999-AE2B-6A97-AD3016533769}"/>
              </a:ext>
            </a:extLst>
          </p:cNvPr>
          <p:cNvSpPr/>
          <p:nvPr/>
        </p:nvSpPr>
        <p:spPr>
          <a:xfrm>
            <a:off x="3788698" y="1538508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DF43639E-DFF4-B8A5-7EAA-C5CC66107598}"/>
              </a:ext>
            </a:extLst>
          </p:cNvPr>
          <p:cNvSpPr/>
          <p:nvPr/>
        </p:nvSpPr>
        <p:spPr>
          <a:xfrm>
            <a:off x="818606" y="3430036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246" name="Google Shape;246;p11">
            <a:extLst>
              <a:ext uri="{FF2B5EF4-FFF2-40B4-BE49-F238E27FC236}">
                <a16:creationId xmlns:a16="http://schemas.microsoft.com/office/drawing/2014/main" id="{65349A93-21F6-8C52-8DF2-13E9BEA8CD7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B6CCF488-C4C1-51F6-37F4-579765A4840E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7A51119C-6551-81D4-CEDF-96A639C2250C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E5C7306C-ECFF-02B6-D97A-3A8112933FBD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4DFF8212-669C-438D-9B5A-3DE0783A5683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1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B83155CC-845D-FA4B-2D6A-8C601EA8EF5C}"/>
              </a:ext>
            </a:extLst>
          </p:cNvPr>
          <p:cNvSpPr txBox="1"/>
          <p:nvPr/>
        </p:nvSpPr>
        <p:spPr>
          <a:xfrm>
            <a:off x="531061" y="2736214"/>
            <a:ext cx="2468555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Project Flow</a:t>
            </a:r>
          </a:p>
        </p:txBody>
      </p:sp>
      <p:pic>
        <p:nvPicPr>
          <p:cNvPr id="10" name="그래픽 9" descr="막대 그래프 상향 추세 단색으로 채워진">
            <a:extLst>
              <a:ext uri="{FF2B5EF4-FFF2-40B4-BE49-F238E27FC236}">
                <a16:creationId xmlns:a16="http://schemas.microsoft.com/office/drawing/2014/main" id="{B548DE11-C636-BCE1-2AC0-26E75E605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87631" y="1676573"/>
            <a:ext cx="1987049" cy="1987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9B6DF4-892E-B28F-363A-E87B9A25B870}"/>
              </a:ext>
            </a:extLst>
          </p:cNvPr>
          <p:cNvSpPr txBox="1"/>
          <p:nvPr/>
        </p:nvSpPr>
        <p:spPr>
          <a:xfrm>
            <a:off x="12072540" y="3687171"/>
            <a:ext cx="6017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와 물체 간의 거리를 나타냄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rgbClr val="00B05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거리가 멀수록 녹색</a:t>
            </a:r>
            <a:r>
              <a:rPr lang="en-US" altLang="ko-KR" sz="2400" dirty="0">
                <a:solidFill>
                  <a:schemeClr val="tx1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,</a:t>
            </a:r>
            <a:r>
              <a:rPr lang="en-US" altLang="ko-KR" sz="2400" dirty="0">
                <a:solidFill>
                  <a:srgbClr val="C0000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가까울수록 적색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으로 표시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.</a:t>
            </a:r>
          </a:p>
        </p:txBody>
      </p:sp>
      <p:pic>
        <p:nvPicPr>
          <p:cNvPr id="15" name="그래픽 14" descr="확성시1 단색으로 채워진">
            <a:extLst>
              <a:ext uri="{FF2B5EF4-FFF2-40B4-BE49-F238E27FC236}">
                <a16:creationId xmlns:a16="http://schemas.microsoft.com/office/drawing/2014/main" id="{FE6C4F32-F1DA-6363-F3C4-AB7FA66C5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04344" y="4648607"/>
            <a:ext cx="1910339" cy="1910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B54C93-5615-7877-C4ED-049891C1741D}"/>
              </a:ext>
            </a:extLst>
          </p:cNvPr>
          <p:cNvSpPr txBox="1"/>
          <p:nvPr/>
        </p:nvSpPr>
        <p:spPr>
          <a:xfrm>
            <a:off x="12295456" y="6467339"/>
            <a:ext cx="5812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와 물체 간의 거리 감지를 통해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안전 거리 기준치를 적용해 구간마다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다른 주파수의 경고음 출력</a:t>
            </a:r>
          </a:p>
        </p:txBody>
      </p:sp>
      <p:pic>
        <p:nvPicPr>
          <p:cNvPr id="20" name="그래픽 19" descr="계기 단색으로 채워진">
            <a:extLst>
              <a:ext uri="{FF2B5EF4-FFF2-40B4-BE49-F238E27FC236}">
                <a16:creationId xmlns:a16="http://schemas.microsoft.com/office/drawing/2014/main" id="{6121B7DF-E994-3C32-BA57-A5BDC9C04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186956" y="7687894"/>
            <a:ext cx="1928945" cy="19289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8DE37A-A69B-C919-9D0D-A813F9E7636B}"/>
              </a:ext>
            </a:extLst>
          </p:cNvPr>
          <p:cNvSpPr txBox="1"/>
          <p:nvPr/>
        </p:nvSpPr>
        <p:spPr>
          <a:xfrm>
            <a:off x="12436016" y="9654188"/>
            <a:ext cx="5531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와 물체 간의 거리 감지를 통해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거리에 따라 알맞은 속도로 조정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EA909-EADD-B546-FD0E-BC587A1909E7}"/>
              </a:ext>
            </a:extLst>
          </p:cNvPr>
          <p:cNvSpPr txBox="1"/>
          <p:nvPr/>
        </p:nvSpPr>
        <p:spPr>
          <a:xfrm>
            <a:off x="855106" y="8048497"/>
            <a:ext cx="5784845" cy="269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※ MODE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안전 거리 기준치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(Inch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단위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6 ~ 10  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매우 위험  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연속적인 경고음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chemeClr val="accent6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11 ~ 25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위험 </a:t>
            </a:r>
            <a:endParaRPr lang="en-US" altLang="ko-KR" sz="22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rgbClr val="FFC00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26 ~ 40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주의</a:t>
            </a:r>
            <a:endParaRPr lang="en-US" altLang="ko-KR" sz="22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chemeClr val="accent3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41 ~ 55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양호</a:t>
            </a:r>
            <a:endParaRPr lang="en-US" altLang="ko-KR" sz="22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rgbClr val="00B05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■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55 ~      : 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안전        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</a:t>
            </a:r>
            <a:r>
              <a:rPr lang="ko-KR" altLang="en-US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경고음이 울리지 않음</a:t>
            </a:r>
            <a:r>
              <a:rPr lang="en-US" altLang="ko-KR" sz="22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225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EF92BC18-CD5C-6C15-CE9C-512388A47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1D31DA-B9F1-F480-3F53-174CBFB69119}"/>
              </a:ext>
            </a:extLst>
          </p:cNvPr>
          <p:cNvSpPr/>
          <p:nvPr/>
        </p:nvSpPr>
        <p:spPr>
          <a:xfrm>
            <a:off x="11720317" y="8151403"/>
            <a:ext cx="7953702" cy="264225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/>
              <a:t>{{{{{{{{</a:t>
            </a:r>
            <a:endParaRPr lang="ko-KR" altLang="en-US" sz="6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BBB7438-6645-2F29-AF72-5DB5C59D1BB0}"/>
              </a:ext>
            </a:extLst>
          </p:cNvPr>
          <p:cNvSpPr/>
          <p:nvPr/>
        </p:nvSpPr>
        <p:spPr>
          <a:xfrm>
            <a:off x="212384" y="8189045"/>
            <a:ext cx="11187327" cy="26046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B6F2173-3EFB-4D50-9683-63A4D0AC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241" y="329537"/>
            <a:ext cx="15337898" cy="7809251"/>
          </a:xfrm>
          <a:prstGeom prst="rect">
            <a:avLst/>
          </a:prstGeom>
        </p:spPr>
      </p:pic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8851BC1D-B830-7AC9-460D-242F0F952D7F}"/>
              </a:ext>
            </a:extLst>
          </p:cNvPr>
          <p:cNvSpPr/>
          <p:nvPr/>
        </p:nvSpPr>
        <p:spPr>
          <a:xfrm>
            <a:off x="0" y="0"/>
            <a:ext cx="20104100" cy="213667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8A493A59-75E7-D033-154A-EB9333E1A70D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F5C36085-F12B-9665-A6A8-F9BE622CB7E0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1D76D7C9-D489-3E24-A1BF-0E3985BEB6F4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CAACD8C3-4268-8236-CC66-C76C25607C52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347224BF-B6BD-CF42-EF10-FB680EE04B4B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E2712815-42EC-9CE2-0E49-B1377572521B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2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32288777-42FC-D33A-B10C-5A1CC72FCF5E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Architecture</a:t>
            </a:r>
            <a:endParaRPr sz="3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5BDCF-B696-89E3-353D-7313090FE379}"/>
              </a:ext>
            </a:extLst>
          </p:cNvPr>
          <p:cNvSpPr txBox="1"/>
          <p:nvPr/>
        </p:nvSpPr>
        <p:spPr>
          <a:xfrm>
            <a:off x="313362" y="9036802"/>
            <a:ext cx="1098536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들의 초기 설정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및 동작 상태 제어 설정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거리 값을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AXI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Bus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통해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하여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Saturation, MODE, Color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설정하여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Write</a:t>
            </a:r>
          </a:p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인터럽트 신호에 따라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DC motor, Buzzer, MAXSONAR,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동기화 및 제어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2FE26-D236-BD65-333A-11798564E602}"/>
              </a:ext>
            </a:extLst>
          </p:cNvPr>
          <p:cNvSpPr txBox="1"/>
          <p:nvPr/>
        </p:nvSpPr>
        <p:spPr>
          <a:xfrm>
            <a:off x="12001143" y="9036802"/>
            <a:ext cx="7118253" cy="1588127"/>
          </a:xfrm>
          <a:prstGeom prst="rect">
            <a:avLst/>
          </a:prstGeom>
          <a:noFill/>
          <a:effectLst>
            <a:outerShdw blurRad="50800" dist="50800" dir="5400000" sx="7000" sy="7000" algn="ctr" rotWithShape="0">
              <a:srgbClr val="000000">
                <a:alpha val="4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거리 데이터를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Inch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단위로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slave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register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Write</a:t>
            </a:r>
          </a:p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 Switch 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인터럽트 신호를 생성하여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PS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 전달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 AXI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받은 데이터를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하여 각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IP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기능을 실행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2DE5C-A2F8-6096-1BBB-6A081E0AB21D}"/>
              </a:ext>
            </a:extLst>
          </p:cNvPr>
          <p:cNvSpPr txBox="1"/>
          <p:nvPr/>
        </p:nvSpPr>
        <p:spPr>
          <a:xfrm>
            <a:off x="13939448" y="8202902"/>
            <a:ext cx="36613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3600" dirty="0">
                <a:solidFill>
                  <a:srgbClr val="0070C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PL </a:t>
            </a:r>
            <a:r>
              <a:rPr lang="ko-KR" altLang="en-US" sz="3600" dirty="0">
                <a:solidFill>
                  <a:srgbClr val="0070C0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영역</a:t>
            </a:r>
            <a:endParaRPr lang="en-US" altLang="ko-KR" sz="3600" dirty="0">
              <a:solidFill>
                <a:srgbClr val="0070C0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32116-D066-6823-5552-6CD6CDB9168C}"/>
              </a:ext>
            </a:extLst>
          </p:cNvPr>
          <p:cNvSpPr txBox="1"/>
          <p:nvPr/>
        </p:nvSpPr>
        <p:spPr>
          <a:xfrm>
            <a:off x="3695823" y="8201715"/>
            <a:ext cx="36613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36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PS </a:t>
            </a:r>
            <a:r>
              <a:rPr lang="ko-KR" altLang="en-US" sz="36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영역</a:t>
            </a:r>
            <a:endParaRPr lang="en-US" altLang="ko-KR" sz="3600" dirty="0">
              <a:solidFill>
                <a:schemeClr val="accent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06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E0AEF24E-62EF-7E19-5994-AD77DDF05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3FC781-F424-E282-2FFC-4736EAC0AB95}"/>
              </a:ext>
            </a:extLst>
          </p:cNvPr>
          <p:cNvSpPr/>
          <p:nvPr/>
        </p:nvSpPr>
        <p:spPr>
          <a:xfrm>
            <a:off x="212385" y="8189045"/>
            <a:ext cx="5235868" cy="233404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BFBB87-4193-8013-9048-66C79BFB2835}"/>
              </a:ext>
            </a:extLst>
          </p:cNvPr>
          <p:cNvSpPr/>
          <p:nvPr/>
        </p:nvSpPr>
        <p:spPr>
          <a:xfrm>
            <a:off x="5783800" y="8189045"/>
            <a:ext cx="4368338" cy="233404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CB054C-6B9A-2B15-3E01-FFB9DCC92818}"/>
              </a:ext>
            </a:extLst>
          </p:cNvPr>
          <p:cNvSpPr/>
          <p:nvPr/>
        </p:nvSpPr>
        <p:spPr>
          <a:xfrm>
            <a:off x="10634354" y="8189044"/>
            <a:ext cx="4553476" cy="2753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F79CA1-8963-779F-E00B-11275DC4B30E}"/>
              </a:ext>
            </a:extLst>
          </p:cNvPr>
          <p:cNvSpPr/>
          <p:nvPr/>
        </p:nvSpPr>
        <p:spPr>
          <a:xfrm>
            <a:off x="15623465" y="8189045"/>
            <a:ext cx="4268250" cy="2334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BE38FD98-ABCD-9E76-279C-6A80E219522C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FC39F3CB-015D-0490-2B56-5B0A51E82B33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A20B6246-29F5-8C76-4296-6102B7916D54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27ABFD09-EC02-3649-12D5-B743D9D1C097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93243210-AF1C-AA87-529F-1C23D4A34C77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3CB77D08-46F0-F474-2F43-68798A2BDD5D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8399BB41-F060-A494-0B7B-E371659948DD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993CC933-33AF-5CAB-3D33-83C5D97C0150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B103-2415-1395-385A-2242AF6D39DB}"/>
              </a:ext>
            </a:extLst>
          </p:cNvPr>
          <p:cNvSpPr txBox="1"/>
          <p:nvPr/>
        </p:nvSpPr>
        <p:spPr>
          <a:xfrm>
            <a:off x="3749950" y="956152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Pmod MAXSONAR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5972A-F257-E32D-94C7-913E84CD8B20}"/>
              </a:ext>
            </a:extLst>
          </p:cNvPr>
          <p:cNvSpPr txBox="1"/>
          <p:nvPr/>
        </p:nvSpPr>
        <p:spPr>
          <a:xfrm>
            <a:off x="305791" y="8307933"/>
            <a:ext cx="4995793" cy="193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PWM 신호 수집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RX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핀을 출력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,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PWM 핀을 입력으로 설정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-</a:t>
            </a:r>
            <a:r>
              <a:rPr lang="en-US" altLang="ko-KR" sz="24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Synchronizer</a:t>
            </a:r>
            <a:r>
              <a:rPr lang="ko-KR" altLang="en-US" sz="2400" dirty="0">
                <a:solidFill>
                  <a:schemeClr val="accent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를 추가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하여 신호 안정화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DD641-5657-216F-F102-2EFE31FC764C}"/>
              </a:ext>
            </a:extLst>
          </p:cNvPr>
          <p:cNvSpPr txBox="1"/>
          <p:nvPr/>
        </p:nvSpPr>
        <p:spPr>
          <a:xfrm>
            <a:off x="5883888" y="8307933"/>
            <a:ext cx="4268250" cy="19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펄스 폭 계산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타이머를 활용하여 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High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상태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지속 시간(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pulse_width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0E8BB-CB30-DE9C-9643-6360935CAA94}"/>
              </a:ext>
            </a:extLst>
          </p:cNvPr>
          <p:cNvSpPr txBox="1"/>
          <p:nvPr/>
        </p:nvSpPr>
        <p:spPr>
          <a:xfrm>
            <a:off x="10734442" y="8307933"/>
            <a:ext cx="4453388" cy="248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거리 변환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계산된 펄스 폭을 기준으로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변환 비율(147μs/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inch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)을 사용하여 거리(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new_distance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)로 변환.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8B6FF-F0BA-075B-2728-9107D5A0A6F1}"/>
              </a:ext>
            </a:extLst>
          </p:cNvPr>
          <p:cNvSpPr txBox="1"/>
          <p:nvPr/>
        </p:nvSpPr>
        <p:spPr>
          <a:xfrm>
            <a:off x="15770133" y="8307933"/>
            <a:ext cx="3832990" cy="19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AXI Bus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활용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최종 거리 값(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distance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, 8bit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)을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 입력</a:t>
            </a:r>
          </a:p>
        </p:txBody>
      </p:sp>
      <p:pic>
        <p:nvPicPr>
          <p:cNvPr id="5" name="그림 4" descr="텍스트, 스크린샷, 블랙이(가) 표시된 사진&#10;&#10;자동 생성된 설명">
            <a:extLst>
              <a:ext uri="{FF2B5EF4-FFF2-40B4-BE49-F238E27FC236}">
                <a16:creationId xmlns:a16="http://schemas.microsoft.com/office/drawing/2014/main" id="{2237333F-D727-7D61-D30A-FD28FFEC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52"/>
          <a:stretch/>
        </p:blipFill>
        <p:spPr>
          <a:xfrm>
            <a:off x="4616064" y="1510150"/>
            <a:ext cx="12149997" cy="65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1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9CE45F5D-4623-5855-F912-CDE8961E1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2394832-2828-1F44-99EA-88E91EA48B3D}"/>
              </a:ext>
            </a:extLst>
          </p:cNvPr>
          <p:cNvSpPr/>
          <p:nvPr/>
        </p:nvSpPr>
        <p:spPr>
          <a:xfrm>
            <a:off x="97091" y="8210025"/>
            <a:ext cx="5713694" cy="262786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9EBB466-3574-2122-264B-5077B0281DC7}"/>
              </a:ext>
            </a:extLst>
          </p:cNvPr>
          <p:cNvSpPr/>
          <p:nvPr/>
        </p:nvSpPr>
        <p:spPr>
          <a:xfrm>
            <a:off x="6004993" y="8208095"/>
            <a:ext cx="3421110" cy="18876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395BCC-A5D3-99B6-C343-AA4D83D8769B}"/>
              </a:ext>
            </a:extLst>
          </p:cNvPr>
          <p:cNvSpPr/>
          <p:nvPr/>
        </p:nvSpPr>
        <p:spPr>
          <a:xfrm>
            <a:off x="9642451" y="8189045"/>
            <a:ext cx="5028277" cy="24788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02173-23BD-8CA7-946A-2F670AFDF6DD}"/>
              </a:ext>
            </a:extLst>
          </p:cNvPr>
          <p:cNvSpPr/>
          <p:nvPr/>
        </p:nvSpPr>
        <p:spPr>
          <a:xfrm>
            <a:off x="14978716" y="8189045"/>
            <a:ext cx="5028277" cy="24788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764B8373-9DBC-43EB-67F8-C97623D2496B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BDB7B834-24ED-7272-1BD4-9CEA07D5297B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B0686308-FC2D-5BAC-0C68-7C9DDEB6A23A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E448E2DF-CA93-6830-A8D4-587A7C917106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146792AB-8042-0493-9AA4-E6668185D390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A95FDC6F-9BFF-E7E5-CCE8-82C0DBEE2763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C1113098-8761-2290-1DDA-1D7A4DA46221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BD14F08F-0FC0-CD01-AD7A-11E3468BF0A5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ABAE6-66D1-A8FF-FA92-552D00E0FD14}"/>
              </a:ext>
            </a:extLst>
          </p:cNvPr>
          <p:cNvSpPr txBox="1"/>
          <p:nvPr/>
        </p:nvSpPr>
        <p:spPr>
          <a:xfrm>
            <a:off x="3012462" y="998332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Pmod </a:t>
            </a:r>
            <a:r>
              <a:rPr lang="en-US" altLang="ko-KR" sz="30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22952-B5B8-D18E-8A00-780E54D8CBC7}"/>
              </a:ext>
            </a:extLst>
          </p:cNvPr>
          <p:cNvSpPr txBox="1"/>
          <p:nvPr/>
        </p:nvSpPr>
        <p:spPr>
          <a:xfrm>
            <a:off x="128487" y="8445504"/>
            <a:ext cx="5682297" cy="2119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초기화 및 구동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Init_start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slv_reg0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Read,</a:t>
            </a:r>
          </a:p>
          <a:p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 초기화 및 구동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Rst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slv_reg3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  <a:sym typeface="Wingdings" panose="05000000000000000000" pitchFamily="2" charset="2"/>
              </a:rPr>
              <a:t>모듈 리셋</a:t>
            </a:r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E729C-297D-A7E2-D06A-7DEE58388702}"/>
              </a:ext>
            </a:extLst>
          </p:cNvPr>
          <p:cNvSpPr txBox="1"/>
          <p:nvPr/>
        </p:nvSpPr>
        <p:spPr>
          <a:xfrm>
            <a:off x="6031978" y="8464554"/>
            <a:ext cx="33941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SPI master</a:t>
            </a:r>
            <a:endParaRPr lang="ko-KR" altLang="en-US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Data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8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비트 단위로 전송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3C8E46-552C-62C4-7BA5-093844271566}"/>
              </a:ext>
            </a:extLst>
          </p:cNvPr>
          <p:cNvSpPr txBox="1"/>
          <p:nvPr/>
        </p:nvSpPr>
        <p:spPr>
          <a:xfrm>
            <a:off x="9799696" y="8445504"/>
            <a:ext cx="4912998" cy="19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AXI Bus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 활용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로 거리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(8bit)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Read,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slv_reg2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로 색상 정보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(16bit)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E997B-DD0F-714D-2678-479983FDECDD}"/>
              </a:ext>
            </a:extLst>
          </p:cNvPr>
          <p:cNvSpPr txBox="1"/>
          <p:nvPr/>
        </p:nvSpPr>
        <p:spPr>
          <a:xfrm>
            <a:off x="15010088" y="8445504"/>
            <a:ext cx="50640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막대 그래프 그리기</a:t>
            </a: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색상 코드와 높이를 바탕으로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Draw Rectangle Command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이용하여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막대 그래프 그리기</a:t>
            </a:r>
          </a:p>
        </p:txBody>
      </p:sp>
      <p:pic>
        <p:nvPicPr>
          <p:cNvPr id="7" name="그림 6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69EE3DC2-A040-EA14-28E6-84D37E22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757" y="1722408"/>
            <a:ext cx="6626237" cy="5500197"/>
          </a:xfrm>
          <a:prstGeom prst="rect">
            <a:avLst/>
          </a:prstGeom>
        </p:spPr>
      </p:pic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F654B425-78BA-76A4-1F05-51D35ED8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93"/>
          <a:stretch/>
        </p:blipFill>
        <p:spPr>
          <a:xfrm>
            <a:off x="2637998" y="1566353"/>
            <a:ext cx="11462303" cy="65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6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101CC5DD-5EC8-2024-5EB3-54441FBB1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217039-F3A2-634B-D341-B717F18E21B8}"/>
              </a:ext>
            </a:extLst>
          </p:cNvPr>
          <p:cNvSpPr/>
          <p:nvPr/>
        </p:nvSpPr>
        <p:spPr>
          <a:xfrm>
            <a:off x="1765092" y="8075419"/>
            <a:ext cx="4960956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F5A2D2B-5A1A-B77D-60B3-EB9A3B2497E2}"/>
              </a:ext>
            </a:extLst>
          </p:cNvPr>
          <p:cNvSpPr/>
          <p:nvPr/>
        </p:nvSpPr>
        <p:spPr>
          <a:xfrm>
            <a:off x="7505760" y="8075418"/>
            <a:ext cx="4960955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F3F447E-9446-8797-D76A-519BB13280B4}"/>
              </a:ext>
            </a:extLst>
          </p:cNvPr>
          <p:cNvSpPr/>
          <p:nvPr/>
        </p:nvSpPr>
        <p:spPr>
          <a:xfrm>
            <a:off x="13280308" y="8070206"/>
            <a:ext cx="5673816" cy="26934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E2A0CF7B-D3D2-A8A4-DD18-EAEBE9D2E022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A88E7B8E-3084-2692-B7AB-BCEC0661AC7D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073B60A9-E262-5601-4350-EB4A29CAE033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8145E543-B527-668E-4D26-16E9FAA18713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C849E8BA-72F6-022F-6281-96D8F395538C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D11FB6BB-C3A1-79FA-127C-31D64D5EFBC9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D20F1D00-3DB1-209F-F796-9E0B278B9132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F496DA87-C0B2-92C3-5849-9114EA030DB5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4F967-ADE7-2AC5-0874-83E54D114991}"/>
              </a:ext>
            </a:extLst>
          </p:cNvPr>
          <p:cNvSpPr txBox="1"/>
          <p:nvPr/>
        </p:nvSpPr>
        <p:spPr>
          <a:xfrm>
            <a:off x="3749950" y="984510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DC Motor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5CC7B-7D06-1CCA-A8C2-28805F226AE2}"/>
              </a:ext>
            </a:extLst>
          </p:cNvPr>
          <p:cNvSpPr txBox="1"/>
          <p:nvPr/>
        </p:nvSpPr>
        <p:spPr>
          <a:xfrm>
            <a:off x="1765092" y="8249715"/>
            <a:ext cx="49609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클럭 분주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div_factor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수신 받아 클럭 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분주비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설정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  <a:sym typeface="Wingdings" panose="05000000000000000000" pitchFamily="2" charset="2"/>
              </a:rPr>
              <a:t>클럭 분주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D2209A-FC60-4D9A-2EF7-FEEF7C9AF6A0}"/>
              </a:ext>
            </a:extLst>
          </p:cNvPr>
          <p:cNvSpPr txBox="1"/>
          <p:nvPr/>
        </p:nvSpPr>
        <p:spPr>
          <a:xfrm>
            <a:off x="7636552" y="8249715"/>
            <a:ext cx="46406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Duty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계산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slv_reg0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거리 정보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(8bit)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받아</a:t>
            </a:r>
            <a:b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</a:b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PWM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Duty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값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(8bit)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4BE14-D5F0-6BE4-11E9-C3AC84D6A6BB}"/>
              </a:ext>
            </a:extLst>
          </p:cNvPr>
          <p:cNvSpPr txBox="1"/>
          <p:nvPr/>
        </p:nvSpPr>
        <p:spPr>
          <a:xfrm>
            <a:off x="13526127" y="8277525"/>
            <a:ext cx="5427997" cy="212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PWM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신호 생성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계산된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Duty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입력으로 받아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 모터 구동에 사용할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PWM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 생성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slv_reg2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en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신호로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PWM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출력 제어</a:t>
            </a:r>
          </a:p>
        </p:txBody>
      </p:sp>
      <p:pic>
        <p:nvPicPr>
          <p:cNvPr id="8" name="그림 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A630D3F-87A5-798A-A4A9-9107A576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20" b="8814"/>
          <a:stretch/>
        </p:blipFill>
        <p:spPr>
          <a:xfrm>
            <a:off x="4774458" y="919154"/>
            <a:ext cx="12109907" cy="68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9BEA9E40-E87A-91F2-E0C5-21290CFC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7C2345-8D61-6F3B-40C5-22C8C71BC5A7}"/>
              </a:ext>
            </a:extLst>
          </p:cNvPr>
          <p:cNvSpPr/>
          <p:nvPr/>
        </p:nvSpPr>
        <p:spPr>
          <a:xfrm>
            <a:off x="1269472" y="7793538"/>
            <a:ext cx="4960956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CB24738-0A6B-0308-2661-22592614EF19}"/>
              </a:ext>
            </a:extLst>
          </p:cNvPr>
          <p:cNvSpPr/>
          <p:nvPr/>
        </p:nvSpPr>
        <p:spPr>
          <a:xfrm>
            <a:off x="7759252" y="7822168"/>
            <a:ext cx="4960956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14AB9E-4FB9-3429-AE87-54BF548E7328}"/>
              </a:ext>
            </a:extLst>
          </p:cNvPr>
          <p:cNvSpPr/>
          <p:nvPr/>
        </p:nvSpPr>
        <p:spPr>
          <a:xfrm>
            <a:off x="14040195" y="7793538"/>
            <a:ext cx="5209807" cy="28180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31091356-B8F4-8AD6-2AA5-1E332F34F85C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A05136E8-3885-5810-55F9-D80650E9E0D2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CCF92E6A-C1EA-1317-354E-F83B6A21C623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0BFD8090-C273-63F8-06AF-D1608D7884F7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18B5B1EE-A4A2-2A9B-4FCF-346065A7381F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F46D6FC1-CB5D-ACCB-90CD-81A222506C0D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561722F5-DF33-4F72-4864-2A2D96F5D3E9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3B3C7DF2-CD18-F9F1-A2E3-5898227DEFD3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19A9F-670D-C079-130C-ECC341EB5488}"/>
              </a:ext>
            </a:extLst>
          </p:cNvPr>
          <p:cNvSpPr txBox="1"/>
          <p:nvPr/>
        </p:nvSpPr>
        <p:spPr>
          <a:xfrm>
            <a:off x="3749950" y="910650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Buzzer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CAC51-E75C-58E5-FBA4-A3F22CEB34B5}"/>
              </a:ext>
            </a:extLst>
          </p:cNvPr>
          <p:cNvSpPr txBox="1"/>
          <p:nvPr/>
        </p:nvSpPr>
        <p:spPr>
          <a:xfrm>
            <a:off x="1524910" y="8002162"/>
            <a:ext cx="44500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초기화 및 데이터 수신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slv_reg0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거리 정보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(distance)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수신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5A40F5-DF03-619E-887A-9869DE5D218B}"/>
              </a:ext>
            </a:extLst>
          </p:cNvPr>
          <p:cNvSpPr txBox="1"/>
          <p:nvPr/>
        </p:nvSpPr>
        <p:spPr>
          <a:xfrm>
            <a:off x="8021278" y="8002162"/>
            <a:ext cx="44500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Mode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기반 처리</a:t>
            </a: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Mode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slv_reg0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전달 받아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Buzzer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작동 주파수를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4F7AA-62AB-9AB3-D7EB-716C1854E005}"/>
              </a:ext>
            </a:extLst>
          </p:cNvPr>
          <p:cNvSpPr txBox="1"/>
          <p:nvPr/>
        </p:nvSpPr>
        <p:spPr>
          <a:xfrm>
            <a:off x="14289046" y="8002162"/>
            <a:ext cx="501816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경고음 출력 및 제어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buzzer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출력으로 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부저를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작동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- slv_reg1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의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buzzer_en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통해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  </a:t>
            </a:r>
            <a:r>
              <a:rPr lang="ko-KR" altLang="en-US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부저의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작동 여부 제어</a:t>
            </a: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9D39355-AF12-09A5-0691-095F9D7D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78" y="728685"/>
            <a:ext cx="12123120" cy="64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AED8012B-DA05-B6A4-2B51-2ED19270C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2E361C-44C8-C878-9180-3D5E170EEA72}"/>
              </a:ext>
            </a:extLst>
          </p:cNvPr>
          <p:cNvSpPr/>
          <p:nvPr/>
        </p:nvSpPr>
        <p:spPr>
          <a:xfrm>
            <a:off x="1015976" y="8257079"/>
            <a:ext cx="3837375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5040872-BC61-D6F3-A140-78DF3192026B}"/>
              </a:ext>
            </a:extLst>
          </p:cNvPr>
          <p:cNvSpPr/>
          <p:nvPr/>
        </p:nvSpPr>
        <p:spPr>
          <a:xfrm>
            <a:off x="5685036" y="8257079"/>
            <a:ext cx="3837375" cy="217836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C335D18-7661-8E1C-9756-1AE5C10F6522}"/>
              </a:ext>
            </a:extLst>
          </p:cNvPr>
          <p:cNvSpPr/>
          <p:nvPr/>
        </p:nvSpPr>
        <p:spPr>
          <a:xfrm>
            <a:off x="10354096" y="8253965"/>
            <a:ext cx="3837375" cy="23776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8E2CAA-B449-DAB1-3D3C-2E33269BB67A}"/>
              </a:ext>
            </a:extLst>
          </p:cNvPr>
          <p:cNvSpPr/>
          <p:nvPr/>
        </p:nvSpPr>
        <p:spPr>
          <a:xfrm>
            <a:off x="15127573" y="8253965"/>
            <a:ext cx="4029865" cy="23776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{{{{{{{{</a:t>
            </a:r>
            <a:endParaRPr lang="ko-KR" altLang="en-US" sz="600" dirty="0"/>
          </a:p>
        </p:txBody>
      </p:sp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3CCEBEA4-7CEC-6D66-42D3-8F2F71910747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0B992B58-9C29-1D5A-4DC6-4B85409F77EC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2FB83C1A-3C74-5F8C-6AF1-5A991D1F9F0F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01FBB5A7-98A1-0AF8-F3AC-3013D8C5118F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82DF6FD5-6C12-10AF-671B-6D836F077C54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7C285A82-9D2E-F90A-E8FD-1EA848D9A0ED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F2AD72CF-4A35-C0EE-AD16-8DC52E314782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3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68A5A76B-250D-927D-B683-69ABCABB5815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ACC13-FADD-3D47-C445-5AE226913D20}"/>
              </a:ext>
            </a:extLst>
          </p:cNvPr>
          <p:cNvSpPr txBox="1"/>
          <p:nvPr/>
        </p:nvSpPr>
        <p:spPr>
          <a:xfrm>
            <a:off x="3749950" y="984510"/>
            <a:ext cx="1005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 Switch </a:t>
            </a:r>
            <a:r>
              <a:rPr lang="ko-KR" altLang="en-US" sz="30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설계</a:t>
            </a:r>
            <a:endParaRPr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AA5CE-E790-4708-16FE-C57FE901A049}"/>
              </a:ext>
            </a:extLst>
          </p:cNvPr>
          <p:cNvSpPr txBox="1"/>
          <p:nvPr/>
        </p:nvSpPr>
        <p:spPr>
          <a:xfrm>
            <a:off x="1249030" y="8482314"/>
            <a:ext cx="329276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Switch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입력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입력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switch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값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B6F6B-B340-EDC7-D69B-F5B9470C07D1}"/>
              </a:ext>
            </a:extLst>
          </p:cNvPr>
          <p:cNvSpPr txBox="1"/>
          <p:nvPr/>
        </p:nvSpPr>
        <p:spPr>
          <a:xfrm>
            <a:off x="6145088" y="8482314"/>
            <a:ext cx="2917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신호 안정화</a:t>
            </a: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동기화기를 설계하여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입력 신호를 안정화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45393-3965-2BA3-A712-F27884830373}"/>
              </a:ext>
            </a:extLst>
          </p:cNvPr>
          <p:cNvSpPr txBox="1"/>
          <p:nvPr/>
        </p:nvSpPr>
        <p:spPr>
          <a:xfrm>
            <a:off x="10495630" y="8461719"/>
            <a:ext cx="35543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IRQ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신호 활성화</a:t>
            </a:r>
            <a:endParaRPr lang="en-US" altLang="ko-KR" sz="2800" dirty="0">
              <a:solidFill>
                <a:schemeClr val="bg2"/>
              </a:solidFill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endParaRPr lang="ko-KR" altLang="en-US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이전 스위치 값과 비교하여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스위치 값이 변화될 때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IRQ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 활성화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675D3-8A53-31F9-3CC6-193297884056}"/>
              </a:ext>
            </a:extLst>
          </p:cNvPr>
          <p:cNvSpPr txBox="1"/>
          <p:nvPr/>
        </p:nvSpPr>
        <p:spPr>
          <a:xfrm>
            <a:off x="15290083" y="8482314"/>
            <a:ext cx="3737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IRQ </a:t>
            </a:r>
            <a:r>
              <a:rPr lang="ko-KR" altLang="en-US" sz="2800" dirty="0">
                <a:solidFill>
                  <a:schemeClr val="bg2"/>
                </a:solidFill>
                <a:latin typeface="리디바탕" panose="020B0600000101010101" pitchFamily="50" charset="-127"/>
                <a:ea typeface="리디바탕" panose="020B0600000101010101" pitchFamily="50" charset="-127"/>
              </a:rPr>
              <a:t>신호 비활성화</a:t>
            </a:r>
          </a:p>
          <a:p>
            <a:pPr algn="ctr"/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IRQ Clear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Read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하여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IRQ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비활성화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4" name="그림 3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1222C90E-C473-111E-5E57-33CA25EA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328" y="187397"/>
            <a:ext cx="10447807" cy="78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>
          <a:extLst>
            <a:ext uri="{FF2B5EF4-FFF2-40B4-BE49-F238E27FC236}">
              <a16:creationId xmlns:a16="http://schemas.microsoft.com/office/drawing/2014/main" id="{BD0DBEA0-4DD0-F4F0-96F1-CFB37796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원, 스크린샷, 어둠이(가) 표시된 사진&#10;&#10;자동 생성된 설명">
            <a:extLst>
              <a:ext uri="{FF2B5EF4-FFF2-40B4-BE49-F238E27FC236}">
                <a16:creationId xmlns:a16="http://schemas.microsoft.com/office/drawing/2014/main" id="{7C1213CD-3656-0CEF-0180-42DB7A9B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222" b="47604"/>
          <a:stretch/>
        </p:blipFill>
        <p:spPr>
          <a:xfrm>
            <a:off x="2295641" y="5399949"/>
            <a:ext cx="16931348" cy="4022937"/>
          </a:xfrm>
          <a:prstGeom prst="rect">
            <a:avLst/>
          </a:prstGeom>
        </p:spPr>
      </p:pic>
      <p:sp>
        <p:nvSpPr>
          <p:cNvPr id="241" name="Google Shape;241;p11">
            <a:extLst>
              <a:ext uri="{FF2B5EF4-FFF2-40B4-BE49-F238E27FC236}">
                <a16:creationId xmlns:a16="http://schemas.microsoft.com/office/drawing/2014/main" id="{4D72D38A-385A-E3E7-0022-123A68FF9681}"/>
              </a:ext>
            </a:extLst>
          </p:cNvPr>
          <p:cNvSpPr/>
          <p:nvPr/>
        </p:nvSpPr>
        <p:spPr>
          <a:xfrm>
            <a:off x="0" y="0"/>
            <a:ext cx="20104100" cy="638810"/>
          </a:xfrm>
          <a:custGeom>
            <a:avLst/>
            <a:gdLst/>
            <a:ahLst/>
            <a:cxnLst/>
            <a:rect l="l" t="t" r="r" b="b"/>
            <a:pathLst>
              <a:path w="20104100" h="638810" extrusionOk="0">
                <a:moveTo>
                  <a:pt x="20104099" y="0"/>
                </a:moveTo>
                <a:lnTo>
                  <a:pt x="0" y="0"/>
                </a:lnTo>
                <a:lnTo>
                  <a:pt x="0" y="638757"/>
                </a:lnTo>
                <a:lnTo>
                  <a:pt x="20104099" y="638757"/>
                </a:lnTo>
                <a:lnTo>
                  <a:pt x="20104099" y="0"/>
                </a:lnTo>
                <a:close/>
              </a:path>
            </a:pathLst>
          </a:custGeom>
          <a:solidFill>
            <a:srgbClr val="202E5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2" name="Google Shape;242;p11">
            <a:extLst>
              <a:ext uri="{FF2B5EF4-FFF2-40B4-BE49-F238E27FC236}">
                <a16:creationId xmlns:a16="http://schemas.microsoft.com/office/drawing/2014/main" id="{9377B742-5FEF-F068-51B2-FADA82FFC87B}"/>
              </a:ext>
            </a:extLst>
          </p:cNvPr>
          <p:cNvSpPr/>
          <p:nvPr/>
        </p:nvSpPr>
        <p:spPr>
          <a:xfrm>
            <a:off x="818606" y="1538508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75375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4" name="Google Shape;244;p11">
            <a:extLst>
              <a:ext uri="{FF2B5EF4-FFF2-40B4-BE49-F238E27FC236}">
                <a16:creationId xmlns:a16="http://schemas.microsoft.com/office/drawing/2014/main" id="{A96DF786-9B5A-E1C3-AB63-977FCE7EBAC6}"/>
              </a:ext>
            </a:extLst>
          </p:cNvPr>
          <p:cNvSpPr/>
          <p:nvPr/>
        </p:nvSpPr>
        <p:spPr>
          <a:xfrm>
            <a:off x="818606" y="3850950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5" h="120000" extrusionOk="0">
                <a:moveTo>
                  <a:pt x="0" y="0"/>
                </a:moveTo>
                <a:lnTo>
                  <a:pt x="1822738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245" name="Google Shape;245;p11">
            <a:extLst>
              <a:ext uri="{FF2B5EF4-FFF2-40B4-BE49-F238E27FC236}">
                <a16:creationId xmlns:a16="http://schemas.microsoft.com/office/drawing/2014/main" id="{8C7D1325-792D-1027-3549-67181F86D5B0}"/>
              </a:ext>
            </a:extLst>
          </p:cNvPr>
          <p:cNvSpPr/>
          <p:nvPr/>
        </p:nvSpPr>
        <p:spPr>
          <a:xfrm>
            <a:off x="3788698" y="10263851"/>
            <a:ext cx="13945235" cy="0"/>
          </a:xfrm>
          <a:custGeom>
            <a:avLst/>
            <a:gdLst/>
            <a:ahLst/>
            <a:cxnLst/>
            <a:rect l="l" t="t" r="r" b="b"/>
            <a:pathLst>
              <a:path w="13945235" h="120000" extrusionOk="0">
                <a:moveTo>
                  <a:pt x="0" y="0"/>
                </a:moveTo>
                <a:lnTo>
                  <a:pt x="13945221" y="0"/>
                </a:lnTo>
              </a:path>
            </a:pathLst>
          </a:custGeom>
          <a:noFill/>
          <a:ln w="12550" cap="flat" cmpd="sng">
            <a:solidFill>
              <a:srgbClr val="202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246" name="Google Shape;246;p11">
            <a:extLst>
              <a:ext uri="{FF2B5EF4-FFF2-40B4-BE49-F238E27FC236}">
                <a16:creationId xmlns:a16="http://schemas.microsoft.com/office/drawing/2014/main" id="{8D805935-5217-D78F-4682-3A0FB9FA4C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01443" y="10625942"/>
            <a:ext cx="2113354" cy="296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1">
            <a:extLst>
              <a:ext uri="{FF2B5EF4-FFF2-40B4-BE49-F238E27FC236}">
                <a16:creationId xmlns:a16="http://schemas.microsoft.com/office/drawing/2014/main" id="{E37A4712-178A-4645-C196-E0B0124542E8}"/>
              </a:ext>
            </a:extLst>
          </p:cNvPr>
          <p:cNvGrpSpPr/>
          <p:nvPr/>
        </p:nvGrpSpPr>
        <p:grpSpPr>
          <a:xfrm>
            <a:off x="0" y="11183232"/>
            <a:ext cx="20104643" cy="125730"/>
            <a:chOff x="0" y="11183232"/>
            <a:chExt cx="20104643" cy="125730"/>
          </a:xfrm>
        </p:grpSpPr>
        <p:sp>
          <p:nvSpPr>
            <p:cNvPr id="248" name="Google Shape;248;p11">
              <a:extLst>
                <a:ext uri="{FF2B5EF4-FFF2-40B4-BE49-F238E27FC236}">
                  <a16:creationId xmlns:a16="http://schemas.microsoft.com/office/drawing/2014/main" id="{83DEC513-A7B6-9CC4-0FA1-E78FEC6B097A}"/>
                </a:ext>
              </a:extLst>
            </p:cNvPr>
            <p:cNvSpPr/>
            <p:nvPr/>
          </p:nvSpPr>
          <p:spPr>
            <a:xfrm>
              <a:off x="0" y="11183232"/>
              <a:ext cx="15770225" cy="125730"/>
            </a:xfrm>
            <a:custGeom>
              <a:avLst/>
              <a:gdLst/>
              <a:ahLst/>
              <a:cxnLst/>
              <a:rect l="l" t="t" r="r" b="b"/>
              <a:pathLst>
                <a:path w="15770225" h="125729" extrusionOk="0">
                  <a:moveTo>
                    <a:pt x="0" y="125323"/>
                  </a:moveTo>
                  <a:lnTo>
                    <a:pt x="15770133" y="125323"/>
                  </a:lnTo>
                  <a:lnTo>
                    <a:pt x="15770133" y="0"/>
                  </a:lnTo>
                  <a:lnTo>
                    <a:pt x="0" y="0"/>
                  </a:lnTo>
                  <a:lnTo>
                    <a:pt x="0" y="125323"/>
                  </a:lnTo>
                  <a:close/>
                </a:path>
              </a:pathLst>
            </a:custGeom>
            <a:solidFill>
              <a:srgbClr val="202E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  <p:sp>
          <p:nvSpPr>
            <p:cNvPr id="249" name="Google Shape;249;p11">
              <a:extLst>
                <a:ext uri="{FF2B5EF4-FFF2-40B4-BE49-F238E27FC236}">
                  <a16:creationId xmlns:a16="http://schemas.microsoft.com/office/drawing/2014/main" id="{9696F123-C7AC-48F8-4855-F78106988313}"/>
                </a:ext>
              </a:extLst>
            </p:cNvPr>
            <p:cNvSpPr/>
            <p:nvPr/>
          </p:nvSpPr>
          <p:spPr>
            <a:xfrm>
              <a:off x="15770133" y="11183609"/>
              <a:ext cx="4334510" cy="125095"/>
            </a:xfrm>
            <a:custGeom>
              <a:avLst/>
              <a:gdLst/>
              <a:ahLst/>
              <a:cxnLst/>
              <a:rect l="l" t="t" r="r" b="b"/>
              <a:pathLst>
                <a:path w="4334509" h="125095" extrusionOk="0">
                  <a:moveTo>
                    <a:pt x="0" y="124946"/>
                  </a:moveTo>
                  <a:lnTo>
                    <a:pt x="0" y="0"/>
                  </a:lnTo>
                  <a:lnTo>
                    <a:pt x="4333965" y="0"/>
                  </a:lnTo>
                  <a:lnTo>
                    <a:pt x="4333965" y="124946"/>
                  </a:lnTo>
                  <a:lnTo>
                    <a:pt x="0" y="12494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리디바탕" panose="020B0600000101010101" pitchFamily="50" charset="-127"/>
                <a:ea typeface="리디바탕" panose="020B0600000101010101" pitchFamily="50" charset="-127"/>
              </a:endParaRPr>
            </a:p>
          </p:txBody>
        </p:sp>
      </p:grpSp>
      <p:sp>
        <p:nvSpPr>
          <p:cNvPr id="250" name="Google Shape;250;p11">
            <a:extLst>
              <a:ext uri="{FF2B5EF4-FFF2-40B4-BE49-F238E27FC236}">
                <a16:creationId xmlns:a16="http://schemas.microsoft.com/office/drawing/2014/main" id="{2AC1F281-7BB1-E0AA-D6B8-D71F1EC39898}"/>
              </a:ext>
            </a:extLst>
          </p:cNvPr>
          <p:cNvSpPr txBox="1"/>
          <p:nvPr/>
        </p:nvSpPr>
        <p:spPr>
          <a:xfrm>
            <a:off x="818606" y="1914987"/>
            <a:ext cx="18934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Chap 4</a:t>
            </a:r>
            <a:endParaRPr sz="4000" b="1" dirty="0">
              <a:solidFill>
                <a:srgbClr val="202E5E"/>
              </a:solidFill>
              <a:latin typeface="리디바탕" panose="020B0600000101010101" pitchFamily="50" charset="-127"/>
              <a:ea typeface="리디바탕" panose="020B0600000101010101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Google Shape;250;p11">
            <a:extLst>
              <a:ext uri="{FF2B5EF4-FFF2-40B4-BE49-F238E27FC236}">
                <a16:creationId xmlns:a16="http://schemas.microsoft.com/office/drawing/2014/main" id="{48882232-EFC3-D3C1-80F5-5F596964D4CC}"/>
              </a:ext>
            </a:extLst>
          </p:cNvPr>
          <p:cNvSpPr txBox="1"/>
          <p:nvPr/>
        </p:nvSpPr>
        <p:spPr>
          <a:xfrm>
            <a:off x="531061" y="2736214"/>
            <a:ext cx="24685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Software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202E5E"/>
                </a:solidFill>
                <a:latin typeface="리디바탕" panose="020B0600000101010101" pitchFamily="50" charset="-127"/>
                <a:ea typeface="리디바탕" panose="020B0600000101010101" pitchFamily="50" charset="-127"/>
                <a:cs typeface="NanumGothic ExtraBold"/>
                <a:sym typeface="NanumGothic ExtraBold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C7CC-AB13-FF38-8A62-61EED5C4C804}"/>
              </a:ext>
            </a:extLst>
          </p:cNvPr>
          <p:cNvSpPr txBox="1"/>
          <p:nvPr/>
        </p:nvSpPr>
        <p:spPr>
          <a:xfrm>
            <a:off x="3788698" y="1045498"/>
            <a:ext cx="498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◈ </a:t>
            </a: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Function</a:t>
            </a:r>
            <a:endParaRPr lang="ko-KR" altLang="en-US" sz="28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5C584-2F77-E4D9-0A72-3759299A6669}"/>
              </a:ext>
            </a:extLst>
          </p:cNvPr>
          <p:cNvSpPr txBox="1"/>
          <p:nvPr/>
        </p:nvSpPr>
        <p:spPr>
          <a:xfrm>
            <a:off x="3788698" y="1561920"/>
            <a:ext cx="11700388" cy="289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Trigger Handling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PL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에서 전달된 트리거 신호를 확인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MAXSONAR, DC Motor, Buzzer, </a:t>
            </a:r>
            <a:r>
              <a:rPr lang="en-US" altLang="ko-KR" sz="2400" dirty="0" err="1">
                <a:latin typeface="리디바탕" panose="020B0600000101010101" pitchFamily="50" charset="-127"/>
                <a:ea typeface="리디바탕" panose="020B0600000101010101" pitchFamily="50" charset="-127"/>
              </a:rPr>
              <a:t>OLEDrgb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 작동의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On/Off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를 조작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CPU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부담을 줄이기 위해 인터럽트 방식으로 트리거 신호 감지 기능 구현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☞ 인터럽트가 완료되면 </a:t>
            </a:r>
            <a:r>
              <a:rPr lang="en-US" altLang="ko-KR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IRQ Clear </a:t>
            </a:r>
            <a:r>
              <a:rPr lang="ko-KR" altLang="en-US" sz="2400" dirty="0">
                <a:latin typeface="리디바탕" panose="020B0600000101010101" pitchFamily="50" charset="-127"/>
                <a:ea typeface="리디바탕" panose="020B0600000101010101" pitchFamily="50" charset="-127"/>
              </a:rPr>
              <a:t>신호를 활성화</a:t>
            </a:r>
            <a:endParaRPr lang="en-US" altLang="ko-KR" sz="2400" dirty="0">
              <a:latin typeface="리디바탕" panose="020B0600000101010101" pitchFamily="50" charset="-127"/>
              <a:ea typeface="리디바탕" panose="020B0600000101010101" pitchFamily="50" charset="-127"/>
            </a:endParaRPr>
          </a:p>
        </p:txBody>
      </p:sp>
      <p:pic>
        <p:nvPicPr>
          <p:cNvPr id="8" name="그래픽 7" descr="토글 단색으로 채워진">
            <a:extLst>
              <a:ext uri="{FF2B5EF4-FFF2-40B4-BE49-F238E27FC236}">
                <a16:creationId xmlns:a16="http://schemas.microsoft.com/office/drawing/2014/main" id="{E73921F2-A77E-125F-D1B0-345111610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060" y="5551313"/>
            <a:ext cx="2025555" cy="2025555"/>
          </a:xfrm>
          <a:prstGeom prst="rect">
            <a:avLst/>
          </a:prstGeom>
        </p:spPr>
      </p:pic>
      <p:pic>
        <p:nvPicPr>
          <p:cNvPr id="11" name="그래픽 10" descr="대걸레와 양동이 단색으로 채워진">
            <a:extLst>
              <a:ext uri="{FF2B5EF4-FFF2-40B4-BE49-F238E27FC236}">
                <a16:creationId xmlns:a16="http://schemas.microsoft.com/office/drawing/2014/main" id="{7B7CBCF0-A9D4-4076-6C8F-4E5987FB9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54861" y="5285198"/>
            <a:ext cx="2116504" cy="21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7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1270</Words>
  <Application>Microsoft Office PowerPoint</Application>
  <PresentationFormat>사용자 지정</PresentationFormat>
  <Paragraphs>224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리디바탕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minjin jang</cp:lastModifiedBy>
  <cp:revision>70</cp:revision>
  <dcterms:created xsi:type="dcterms:W3CDTF">2022-04-18T01:28:53Z</dcterms:created>
  <dcterms:modified xsi:type="dcterms:W3CDTF">2024-12-19T17:19:08Z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2022-04-06T00:00:00Z</vt:filetime>
  </property>
  <property fmtid="{D5CDD505-2E9C-101B-9397-08002B2CF9AE}" pid="3" name="Creator">
    <vt:lpwstr>Adobe Illustrator 24.0 (Macintosh)</vt:lpwstr>
  </property>
  <property fmtid="{D5CDD505-2E9C-101B-9397-08002B2CF9AE}" pid="4" name="LastSaved">
    <vt:filetime>2022-04-18T00:00:00Z</vt:filetime>
  </property>
</Properties>
</file>